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image/x-emf" Extension="emf"/>
  <Default ContentType="application/vnd.openxmlformats-package.relationships+xml" Extension="rels"/>
  <Default ContentType="application/xml" Extension="xml"/>
  <Default ContentType="image/vnd.ms-photo" Extension="wdp"/>
  <Default ContentType="image/tiff" Extension="tiff"/>
  <Default ContentType="image/gif" Extension="gif"/>
  <Default ContentType="video/mp4" Extension="mp4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drawingml.diagramColors+xml" PartName="/ppt/diagrams/colors1.xml"/>
  <Override ContentType="application/vnd.ms-office.drawingml.diagramDrawing+xml" PartName="/ppt/diagrams/drawing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16" r:id="rId2"/>
    <p:sldId id="262" r:id="rId3"/>
    <p:sldId id="263" r:id="rId4"/>
    <p:sldId id="264" r:id="rId5"/>
    <p:sldId id="267" r:id="rId6"/>
    <p:sldId id="268" r:id="rId7"/>
    <p:sldId id="269" r:id="rId8"/>
    <p:sldId id="270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272" r:id="rId17"/>
    <p:sldId id="324" r:id="rId18"/>
    <p:sldId id="273" r:id="rId19"/>
    <p:sldId id="276" r:id="rId20"/>
    <p:sldId id="326" r:id="rId21"/>
    <p:sldId id="327" r:id="rId22"/>
    <p:sldId id="328" r:id="rId23"/>
    <p:sldId id="278" r:id="rId24"/>
    <p:sldId id="280" r:id="rId25"/>
    <p:sldId id="279" r:id="rId26"/>
    <p:sldId id="281" r:id="rId27"/>
    <p:sldId id="282" r:id="rId28"/>
    <p:sldId id="283" r:id="rId29"/>
    <p:sldId id="286" r:id="rId30"/>
    <p:sldId id="284" r:id="rId31"/>
    <p:sldId id="287" r:id="rId32"/>
    <p:sldId id="329" r:id="rId33"/>
    <p:sldId id="288" r:id="rId34"/>
    <p:sldId id="289" r:id="rId35"/>
    <p:sldId id="290" r:id="rId36"/>
    <p:sldId id="331" r:id="rId37"/>
    <p:sldId id="291" r:id="rId38"/>
    <p:sldId id="332" r:id="rId39"/>
    <p:sldId id="333" r:id="rId40"/>
    <p:sldId id="293" r:id="rId41"/>
    <p:sldId id="296" r:id="rId42"/>
    <p:sldId id="315" r:id="rId43"/>
    <p:sldId id="297" r:id="rId44"/>
    <p:sldId id="334" r:id="rId45"/>
    <p:sldId id="299" r:id="rId46"/>
    <p:sldId id="300" r:id="rId47"/>
    <p:sldId id="303" r:id="rId48"/>
    <p:sldId id="314" r:id="rId49"/>
    <p:sldId id="304" r:id="rId50"/>
    <p:sldId id="325" r:id="rId51"/>
    <p:sldId id="305" r:id="rId52"/>
    <p:sldId id="306" r:id="rId53"/>
    <p:sldId id="301" r:id="rId54"/>
    <p:sldId id="307" r:id="rId55"/>
    <p:sldId id="308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4ToYoibEuKtAaI9M1X1vdw==" hashData="kBOAaUlYVS5esVrf/7EhkwvR+RzXj2FvziXBS8726WFb1WJV8F64RJ2A4SKm5hRXnCZZuXVKEhRxNF8SVKnL4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CFC"/>
    <a:srgbClr val="DFF3F7"/>
    <a:srgbClr val="E40524"/>
    <a:srgbClr val="34495E"/>
    <a:srgbClr val="F5FDFD"/>
    <a:srgbClr val="E7F2FF"/>
    <a:srgbClr val="FF6702"/>
    <a:srgbClr val="D6B580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2476"/>
  </p:normalViewPr>
  <p:slideViewPr>
    <p:cSldViewPr>
      <p:cViewPr varScale="1">
        <p:scale>
          <a:sx n="69" d="100"/>
          <a:sy n="69" d="100"/>
        </p:scale>
        <p:origin x="178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785E2-0DA2-2545-A74C-9BB9D9B88B3C}" type="doc">
      <dgm:prSet loTypeId="urn:microsoft.com/office/officeart/2005/8/layout/matrix1" loCatId="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462772-A6D6-7B4D-8EC9-8A37A5AE4D35}">
      <dgm:prSet phldrT="[Text]" custT="1"/>
      <dgm:spPr/>
      <dgm:t>
        <a:bodyPr/>
        <a:lstStyle/>
        <a:p>
          <a:r>
            <a:rPr lang="en-US" sz="1500" b="1" dirty="0"/>
            <a:t>Use of Cookies</a:t>
          </a:r>
        </a:p>
      </dgm:t>
    </dgm:pt>
    <dgm:pt modelId="{8F02C984-3C25-F246-822B-683EB4D226C7}" type="par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096845A1-E1AC-FF42-AF5E-9FA1840B7C74}" type="sib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75CFBE8D-8FE8-714A-8835-04771BA5073B}">
      <dgm:prSet phldrT="[Text]" custT="1"/>
      <dgm:spPr/>
      <dgm:t>
        <a:bodyPr/>
        <a:lstStyle/>
        <a:p>
          <a:r>
            <a:rPr lang="en-IN" sz="1500" b="1" dirty="0">
              <a:latin typeface="+mn-lt"/>
            </a:rPr>
            <a:t>Authorization</a:t>
          </a:r>
          <a:endParaRPr lang="en-US" sz="1500" b="1" dirty="0"/>
        </a:p>
      </dgm:t>
    </dgm:pt>
    <dgm:pt modelId="{B954663D-BFEC-FF40-BC4A-82760B03CBDA}" type="par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191D7431-DC6D-3144-9468-74C92AE58F2A}" type="sib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3E1406FB-EC00-8B43-9734-073310BF781A}">
      <dgm:prSet phldrT="[Text]" custT="1"/>
      <dgm:spPr/>
      <dgm:t>
        <a:bodyPr/>
        <a:lstStyle/>
        <a:p>
          <a:r>
            <a:rPr lang="en-IN" sz="1500" b="1" dirty="0">
              <a:latin typeface="+mn-lt"/>
            </a:rPr>
            <a:t>Recommendations</a:t>
          </a:r>
          <a:endParaRPr lang="en-US" sz="1500" b="1" dirty="0"/>
        </a:p>
      </dgm:t>
    </dgm:pt>
    <dgm:pt modelId="{A95607FA-52B6-8648-9304-489BD54B097A}" type="par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5D92401A-6635-CC43-AD02-E4D78DFD25B4}" type="sib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FD4F32F5-7E39-2443-9FCC-B9EA41A96328}">
      <dgm:prSet phldrT="[Text]"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IN" sz="1500" b="1" dirty="0">
              <a:latin typeface="+mn-lt"/>
            </a:rPr>
            <a:t>User session state (Web, Email)</a:t>
          </a:r>
          <a:endParaRPr lang="en-US" sz="1500" b="1" dirty="0"/>
        </a:p>
      </dgm:t>
    </dgm:pt>
    <dgm:pt modelId="{0A13EEE0-028C-3C45-A808-C21D697346E4}" type="par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80FA569F-1DCF-5F40-9479-DA714EF0D850}" type="sib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202C2F04-F770-1D40-A1D8-6C78F292FF21}">
      <dgm:prSet custT="1"/>
      <dgm:spPr/>
      <dgm:t>
        <a:bodyPr/>
        <a:lstStyle/>
        <a:p>
          <a:r>
            <a:rPr lang="en-IN" sz="1500" b="1" dirty="0">
              <a:latin typeface="+mn-lt"/>
            </a:rPr>
            <a:t>Shopping carts</a:t>
          </a:r>
          <a:endParaRPr lang="en-US" sz="1500" b="1" dirty="0">
            <a:latin typeface="+mn-lt"/>
          </a:endParaRPr>
        </a:p>
      </dgm:t>
    </dgm:pt>
    <dgm:pt modelId="{BC31E2F1-7BED-7245-AA23-1286F78D079B}" type="par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BD269454-9A27-E447-91DF-DC9C25752311}" type="sib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44A8B31E-6802-CB4B-8ACB-95CD2213C991}" type="pres">
      <dgm:prSet presAssocID="{712785E2-0DA2-2545-A74C-9BB9D9B88B3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3A5CEF-A1FB-4947-8CE3-F08D4D1B5EF1}" type="pres">
      <dgm:prSet presAssocID="{712785E2-0DA2-2545-A74C-9BB9D9B88B3C}" presName="matrix" presStyleCnt="0"/>
      <dgm:spPr/>
    </dgm:pt>
    <dgm:pt modelId="{481CC69E-E6D7-DC46-AAA1-AF716407EC1A}" type="pres">
      <dgm:prSet presAssocID="{712785E2-0DA2-2545-A74C-9BB9D9B88B3C}" presName="tile1" presStyleLbl="node1" presStyleIdx="0" presStyleCnt="4"/>
      <dgm:spPr/>
      <dgm:t>
        <a:bodyPr/>
        <a:lstStyle/>
        <a:p>
          <a:endParaRPr lang="en-US"/>
        </a:p>
      </dgm:t>
    </dgm:pt>
    <dgm:pt modelId="{13224864-1D2A-1F46-921B-7B20D1F611B5}" type="pres">
      <dgm:prSet presAssocID="{712785E2-0DA2-2545-A74C-9BB9D9B88B3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975C0-0FF5-CE48-9F3A-56133750203E}" type="pres">
      <dgm:prSet presAssocID="{712785E2-0DA2-2545-A74C-9BB9D9B88B3C}" presName="tile2" presStyleLbl="node1" presStyleIdx="1" presStyleCnt="4"/>
      <dgm:spPr/>
      <dgm:t>
        <a:bodyPr/>
        <a:lstStyle/>
        <a:p>
          <a:endParaRPr lang="en-US"/>
        </a:p>
      </dgm:t>
    </dgm:pt>
    <dgm:pt modelId="{A4AA049D-159C-F04D-A1D2-CC35AE649C88}" type="pres">
      <dgm:prSet presAssocID="{712785E2-0DA2-2545-A74C-9BB9D9B88B3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0CBB7-36E3-FF4E-B80D-EFC5301AA4D5}" type="pres">
      <dgm:prSet presAssocID="{712785E2-0DA2-2545-A74C-9BB9D9B88B3C}" presName="tile3" presStyleLbl="node1" presStyleIdx="2" presStyleCnt="4"/>
      <dgm:spPr/>
      <dgm:t>
        <a:bodyPr/>
        <a:lstStyle/>
        <a:p>
          <a:endParaRPr lang="en-US"/>
        </a:p>
      </dgm:t>
    </dgm:pt>
    <dgm:pt modelId="{25A0BDE6-F558-3E4A-8F76-CD7E8E74E78F}" type="pres">
      <dgm:prSet presAssocID="{712785E2-0DA2-2545-A74C-9BB9D9B88B3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0A696-AAAE-344F-BA3D-2009D38DC8B8}" type="pres">
      <dgm:prSet presAssocID="{712785E2-0DA2-2545-A74C-9BB9D9B88B3C}" presName="tile4" presStyleLbl="node1" presStyleIdx="3" presStyleCnt="4"/>
      <dgm:spPr/>
      <dgm:t>
        <a:bodyPr/>
        <a:lstStyle/>
        <a:p>
          <a:endParaRPr lang="en-US"/>
        </a:p>
      </dgm:t>
    </dgm:pt>
    <dgm:pt modelId="{68D0DD98-3F74-3E40-B137-DC96B1E94FDE}" type="pres">
      <dgm:prSet presAssocID="{712785E2-0DA2-2545-A74C-9BB9D9B88B3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69C18-4578-BD4D-9C5F-84693ED84C2D}" type="pres">
      <dgm:prSet presAssocID="{712785E2-0DA2-2545-A74C-9BB9D9B88B3C}" presName="centerTile" presStyleLbl="fgShp" presStyleIdx="0" presStyleCnt="1" custScaleX="115385" custScaleY="14285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0A9B013-E6C9-6D48-8245-8D2A3F4F5882}" srcId="{712785E2-0DA2-2545-A74C-9BB9D9B88B3C}" destId="{01462772-A6D6-7B4D-8EC9-8A37A5AE4D35}" srcOrd="0" destOrd="0" parTransId="{8F02C984-3C25-F246-822B-683EB4D226C7}" sibTransId="{096845A1-E1AC-FF42-AF5E-9FA1840B7C74}"/>
    <dgm:cxn modelId="{99614472-7839-A349-A35D-5F317BD9CDBF}" type="presOf" srcId="{202C2F04-F770-1D40-A1D8-6C78F292FF21}" destId="{00B0CBB7-36E3-FF4E-B80D-EFC5301AA4D5}" srcOrd="0" destOrd="0" presId="urn:microsoft.com/office/officeart/2005/8/layout/matrix1"/>
    <dgm:cxn modelId="{BA23255D-B710-0B4F-8CB8-84BC2D100F8A}" type="presOf" srcId="{75CFBE8D-8FE8-714A-8835-04771BA5073B}" destId="{13224864-1D2A-1F46-921B-7B20D1F611B5}" srcOrd="1" destOrd="0" presId="urn:microsoft.com/office/officeart/2005/8/layout/matrix1"/>
    <dgm:cxn modelId="{CE6365FE-2274-1E4D-AF9B-CE4EBDF8833E}" type="presOf" srcId="{202C2F04-F770-1D40-A1D8-6C78F292FF21}" destId="{25A0BDE6-F558-3E4A-8F76-CD7E8E74E78F}" srcOrd="1" destOrd="0" presId="urn:microsoft.com/office/officeart/2005/8/layout/matrix1"/>
    <dgm:cxn modelId="{093F2DE3-24AF-7940-9FE2-D84505C1BB73}" type="presOf" srcId="{01462772-A6D6-7B4D-8EC9-8A37A5AE4D35}" destId="{F8F69C18-4578-BD4D-9C5F-84693ED84C2D}" srcOrd="0" destOrd="0" presId="urn:microsoft.com/office/officeart/2005/8/layout/matrix1"/>
    <dgm:cxn modelId="{8222DC4A-1A54-9E4D-B23E-7B31AF98B0B4}" srcId="{01462772-A6D6-7B4D-8EC9-8A37A5AE4D35}" destId="{FD4F32F5-7E39-2443-9FCC-B9EA41A96328}" srcOrd="3" destOrd="0" parTransId="{0A13EEE0-028C-3C45-A808-C21D697346E4}" sibTransId="{80FA569F-1DCF-5F40-9479-DA714EF0D850}"/>
    <dgm:cxn modelId="{4FBF711E-5157-F94B-B4CB-6D7DDAE2EF46}" type="presOf" srcId="{3E1406FB-EC00-8B43-9734-073310BF781A}" destId="{A4AA049D-159C-F04D-A1D2-CC35AE649C88}" srcOrd="1" destOrd="0" presId="urn:microsoft.com/office/officeart/2005/8/layout/matrix1"/>
    <dgm:cxn modelId="{DED55657-B682-4340-989D-2A649D3FDBEA}" type="presOf" srcId="{75CFBE8D-8FE8-714A-8835-04771BA5073B}" destId="{481CC69E-E6D7-DC46-AAA1-AF716407EC1A}" srcOrd="0" destOrd="0" presId="urn:microsoft.com/office/officeart/2005/8/layout/matrix1"/>
    <dgm:cxn modelId="{487A2364-3C11-E048-842A-0B8AB3978FA4}" type="presOf" srcId="{712785E2-0DA2-2545-A74C-9BB9D9B88B3C}" destId="{44A8B31E-6802-CB4B-8ACB-95CD2213C991}" srcOrd="0" destOrd="0" presId="urn:microsoft.com/office/officeart/2005/8/layout/matrix1"/>
    <dgm:cxn modelId="{F09B8202-2212-7747-9D35-E1FC362D94D0}" srcId="{01462772-A6D6-7B4D-8EC9-8A37A5AE4D35}" destId="{202C2F04-F770-1D40-A1D8-6C78F292FF21}" srcOrd="2" destOrd="0" parTransId="{BC31E2F1-7BED-7245-AA23-1286F78D079B}" sibTransId="{BD269454-9A27-E447-91DF-DC9C25752311}"/>
    <dgm:cxn modelId="{AE7C23B8-A3E9-F943-AF19-97034C60FB31}" type="presOf" srcId="{FD4F32F5-7E39-2443-9FCC-B9EA41A96328}" destId="{95B0A696-AAAE-344F-BA3D-2009D38DC8B8}" srcOrd="0" destOrd="0" presId="urn:microsoft.com/office/officeart/2005/8/layout/matrix1"/>
    <dgm:cxn modelId="{E4D638D5-57CA-CA4C-8F7A-3F5CDB85370A}" srcId="{01462772-A6D6-7B4D-8EC9-8A37A5AE4D35}" destId="{3E1406FB-EC00-8B43-9734-073310BF781A}" srcOrd="1" destOrd="0" parTransId="{A95607FA-52B6-8648-9304-489BD54B097A}" sibTransId="{5D92401A-6635-CC43-AD02-E4D78DFD25B4}"/>
    <dgm:cxn modelId="{301E8FF2-1055-2545-8432-B3AB4DCF795A}" srcId="{01462772-A6D6-7B4D-8EC9-8A37A5AE4D35}" destId="{75CFBE8D-8FE8-714A-8835-04771BA5073B}" srcOrd="0" destOrd="0" parTransId="{B954663D-BFEC-FF40-BC4A-82760B03CBDA}" sibTransId="{191D7431-DC6D-3144-9468-74C92AE58F2A}"/>
    <dgm:cxn modelId="{B73E8612-D06B-B349-94A5-05FB342B42CE}" type="presOf" srcId="{3E1406FB-EC00-8B43-9734-073310BF781A}" destId="{5F6975C0-0FF5-CE48-9F3A-56133750203E}" srcOrd="0" destOrd="0" presId="urn:microsoft.com/office/officeart/2005/8/layout/matrix1"/>
    <dgm:cxn modelId="{977E38A7-5C93-D847-A18B-860B55E9FBB9}" type="presOf" srcId="{FD4F32F5-7E39-2443-9FCC-B9EA41A96328}" destId="{68D0DD98-3F74-3E40-B137-DC96B1E94FDE}" srcOrd="1" destOrd="0" presId="urn:microsoft.com/office/officeart/2005/8/layout/matrix1"/>
    <dgm:cxn modelId="{D5CBDADB-8C4E-7A43-9BC1-11D2964ED640}" type="presParOf" srcId="{44A8B31E-6802-CB4B-8ACB-95CD2213C991}" destId="{BF3A5CEF-A1FB-4947-8CE3-F08D4D1B5EF1}" srcOrd="0" destOrd="0" presId="urn:microsoft.com/office/officeart/2005/8/layout/matrix1"/>
    <dgm:cxn modelId="{6F96F392-CF0B-1F42-A85F-4A237D4479A5}" type="presParOf" srcId="{BF3A5CEF-A1FB-4947-8CE3-F08D4D1B5EF1}" destId="{481CC69E-E6D7-DC46-AAA1-AF716407EC1A}" srcOrd="0" destOrd="0" presId="urn:microsoft.com/office/officeart/2005/8/layout/matrix1"/>
    <dgm:cxn modelId="{3BA80E36-45EF-7D48-90BC-E5723CEDB6A3}" type="presParOf" srcId="{BF3A5CEF-A1FB-4947-8CE3-F08D4D1B5EF1}" destId="{13224864-1D2A-1F46-921B-7B20D1F611B5}" srcOrd="1" destOrd="0" presId="urn:microsoft.com/office/officeart/2005/8/layout/matrix1"/>
    <dgm:cxn modelId="{AC1E6E49-20E8-5B4F-ABC8-CBBBF20622D1}" type="presParOf" srcId="{BF3A5CEF-A1FB-4947-8CE3-F08D4D1B5EF1}" destId="{5F6975C0-0FF5-CE48-9F3A-56133750203E}" srcOrd="2" destOrd="0" presId="urn:microsoft.com/office/officeart/2005/8/layout/matrix1"/>
    <dgm:cxn modelId="{95529D9A-E6B4-7746-8C6A-8C71B209F4C2}" type="presParOf" srcId="{BF3A5CEF-A1FB-4947-8CE3-F08D4D1B5EF1}" destId="{A4AA049D-159C-F04D-A1D2-CC35AE649C88}" srcOrd="3" destOrd="0" presId="urn:microsoft.com/office/officeart/2005/8/layout/matrix1"/>
    <dgm:cxn modelId="{60380AD8-A13A-384E-AD2B-301D26DC11B3}" type="presParOf" srcId="{BF3A5CEF-A1FB-4947-8CE3-F08D4D1B5EF1}" destId="{00B0CBB7-36E3-FF4E-B80D-EFC5301AA4D5}" srcOrd="4" destOrd="0" presId="urn:microsoft.com/office/officeart/2005/8/layout/matrix1"/>
    <dgm:cxn modelId="{0C722FD1-8883-C344-B652-44320D1514FD}" type="presParOf" srcId="{BF3A5CEF-A1FB-4947-8CE3-F08D4D1B5EF1}" destId="{25A0BDE6-F558-3E4A-8F76-CD7E8E74E78F}" srcOrd="5" destOrd="0" presId="urn:microsoft.com/office/officeart/2005/8/layout/matrix1"/>
    <dgm:cxn modelId="{1FB6E657-0D5F-9548-A590-7B4183FF340E}" type="presParOf" srcId="{BF3A5CEF-A1FB-4947-8CE3-F08D4D1B5EF1}" destId="{95B0A696-AAAE-344F-BA3D-2009D38DC8B8}" srcOrd="6" destOrd="0" presId="urn:microsoft.com/office/officeart/2005/8/layout/matrix1"/>
    <dgm:cxn modelId="{0BE505DD-91DE-8C47-BB0B-E48E7075C4B7}" type="presParOf" srcId="{BF3A5CEF-A1FB-4947-8CE3-F08D4D1B5EF1}" destId="{68D0DD98-3F74-3E40-B137-DC96B1E94FDE}" srcOrd="7" destOrd="0" presId="urn:microsoft.com/office/officeart/2005/8/layout/matrix1"/>
    <dgm:cxn modelId="{50C0EB4E-7AFC-1F42-BE0E-4EE399CF9DB7}" type="presParOf" srcId="{44A8B31E-6802-CB4B-8ACB-95CD2213C991}" destId="{F8F69C18-4578-BD4D-9C5F-84693ED84C2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B0D8E-838E-4283-B286-E896AD2974B5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A2F12-AA09-4250-9B31-F34D1678D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1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8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014238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2 - Application Layer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00" y="215182"/>
            <a:ext cx="87588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452856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2 - Application Layer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2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7.xml" Type="http://schemas.openxmlformats.org/officeDocument/2006/relationships/slideLayout"/><Relationship Id="rId4" Target="../media/image3.png" Type="http://schemas.openxmlformats.org/officeDocument/2006/relationships/image"/></Relationships>
</file>

<file path=ppt/slides/_rels/slide10.xml.rels><?xml version="1.0" encoding="UTF-8" standalone="yes" ?><Relationships xmlns="http://schemas.openxmlformats.org/package/2006/relationships"><Relationship Id="rId3" Target="../media/image52.jpeg" Type="http://schemas.openxmlformats.org/officeDocument/2006/relationships/image"/><Relationship Id="rId2" Target="../media/image51.jpeg" Type="http://schemas.openxmlformats.org/officeDocument/2006/relationships/image"/><Relationship Id="rId1" Target="../slideLayouts/slideLayout4.xml" Type="http://schemas.openxmlformats.org/officeDocument/2006/relationships/slideLayout"/><Relationship Id="rId5" Target="../media/image54.jpeg" Type="http://schemas.openxmlformats.org/officeDocument/2006/relationships/image"/><Relationship Id="rId4" Target="../media/image53.tiff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 ?><Relationships xmlns="http://schemas.openxmlformats.org/package/2006/relationships"><Relationship Id="rId3" Target="../media/image56.jpeg" Type="http://schemas.openxmlformats.org/officeDocument/2006/relationships/image"/><Relationship Id="rId7" Target="../media/image60.jpeg" Type="http://schemas.openxmlformats.org/officeDocument/2006/relationships/image"/><Relationship Id="rId2" Target="../media/image55.jpeg" Type="http://schemas.openxmlformats.org/officeDocument/2006/relationships/image"/><Relationship Id="rId1" Target="../slideLayouts/slideLayout4.xml" Type="http://schemas.openxmlformats.org/officeDocument/2006/relationships/slideLayout"/><Relationship Id="rId6" Target="../media/image59.jpeg" Type="http://schemas.openxmlformats.org/officeDocument/2006/relationships/image"/><Relationship Id="rId5" Target="../media/image58.tiff" Type="http://schemas.openxmlformats.org/officeDocument/2006/relationships/image"/><Relationship Id="rId4" Target="../media/image57.jpeg" Type="http://schemas.openxmlformats.org/officeDocument/2006/relationships/image"/></Relationships>
</file>

<file path=ppt/slides/_rels/slide16.xml.rels><?xml version="1.0" encoding="UTF-8" standalone="yes" ?><Relationships xmlns="http://schemas.openxmlformats.org/package/2006/relationships"><Relationship Id="rId3" Target="../media/image62.jpeg" Type="http://schemas.openxmlformats.org/officeDocument/2006/relationships/image"/><Relationship Id="rId2" Target="../media/image61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63.jpe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3" Target="../media/image6.png" Type="http://schemas.openxmlformats.org/officeDocument/2006/relationships/image"/><Relationship Id="rId2" Target="../media/image4.gif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 ?><Relationships xmlns="http://schemas.openxmlformats.org/package/2006/relationships"><Relationship Id="rId3" Target="../media/image5.png" Type="http://schemas.openxmlformats.org/officeDocument/2006/relationships/image"/><Relationship Id="rId2" Target="../media/image4.gif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7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 ?><Relationships xmlns="http://schemas.openxmlformats.org/package/2006/relationships"><Relationship Id="rId8" Target="../media/image14.jpeg" Type="http://schemas.openxmlformats.org/officeDocument/2006/relationships/image"/><Relationship Id="rId3" Target="../media/image9.jpeg" Type="http://schemas.openxmlformats.org/officeDocument/2006/relationships/image"/><Relationship Id="rId7" Target="../media/image13.tiff" Type="http://schemas.openxmlformats.org/officeDocument/2006/relationships/image"/><Relationship Id="rId12" Target="../media/image18.png" Type="http://schemas.openxmlformats.org/officeDocument/2006/relationships/image"/><Relationship Id="rId2" Target="../media/image8.jpeg" Type="http://schemas.openxmlformats.org/officeDocument/2006/relationships/image"/><Relationship Id="rId1" Target="../slideLayouts/slideLayout4.xml" Type="http://schemas.openxmlformats.org/officeDocument/2006/relationships/slideLayout"/><Relationship Id="rId6" Target="../media/image12.tiff" Type="http://schemas.openxmlformats.org/officeDocument/2006/relationships/image"/><Relationship Id="rId11" Target="../media/image17.jpeg" Type="http://schemas.openxmlformats.org/officeDocument/2006/relationships/image"/><Relationship Id="rId5" Target="../media/image11.jpeg" Type="http://schemas.openxmlformats.org/officeDocument/2006/relationships/image"/><Relationship Id="rId10" Target="../media/image16.jpeg" Type="http://schemas.openxmlformats.org/officeDocument/2006/relationships/image"/><Relationship Id="rId4" Target="../media/image10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 ?><Relationships xmlns="http://schemas.openxmlformats.org/package/2006/relationships"><Relationship Id="rId8" Target="../diagrams/drawing1.xml" Type="http://schemas.microsoft.com/office/2007/relationships/diagramDrawing"/><Relationship Id="rId3" Target="../slideLayouts/slideLayout2.xml" Type="http://schemas.openxmlformats.org/officeDocument/2006/relationships/slideLayout"/><Relationship Id="rId7" Target="../diagrams/colors1.xml" Type="http://schemas.openxmlformats.org/officeDocument/2006/relationships/diagramColors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6" Target="../diagrams/quickStyle1.xml" Type="http://schemas.openxmlformats.org/officeDocument/2006/relationships/diagramQuickStyle"/><Relationship Id="rId11" Target="../media/image71.png" Type="http://schemas.openxmlformats.org/officeDocument/2006/relationships/image"/><Relationship Id="rId5" Target="../diagrams/layout1.xml" Type="http://schemas.openxmlformats.org/officeDocument/2006/relationships/diagramLayout"/><Relationship Id="rId10" Target="../media/image70.png" Type="http://schemas.openxmlformats.org/officeDocument/2006/relationships/image"/><Relationship Id="rId4" Target="../diagrams/data1.xml" Type="http://schemas.openxmlformats.org/officeDocument/2006/relationships/diagramData"/><Relationship Id="rId9" Target="../media/image69.png" Type="http://schemas.openxmlformats.org/officeDocument/2006/relationships/image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 ?><Relationships xmlns="http://schemas.openxmlformats.org/package/2006/relationships"><Relationship Id="rId3" Target="../media/image74.jpeg" Type="http://schemas.openxmlformats.org/officeDocument/2006/relationships/image"/><Relationship Id="rId2" Target="../media/image7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 ?><Relationships xmlns="http://schemas.openxmlformats.org/package/2006/relationships"><Relationship Id="rId2" Target="../media/image75.jpe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37.xml.rels><?xml version="1.0" encoding="UTF-8" standalone="yes" ?><Relationships xmlns="http://schemas.openxmlformats.org/package/2006/relationships"><Relationship Id="rId3" Target="../media/image77.png" Type="http://schemas.openxmlformats.org/officeDocument/2006/relationships/image"/><Relationship Id="rId2" Target="../media/image76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78.png" Type="http://schemas.openxmlformats.org/officeDocument/2006/relationships/image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1.png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9.xml.rels><?xml version="1.0" encoding="UTF-8" standalone="yes" ?><Relationships xmlns="http://schemas.openxmlformats.org/package/2006/relationships"><Relationship Id="rId2" Target="../media/image8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@darshan.ac.in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 ?><Relationships xmlns="http://schemas.openxmlformats.org/package/2006/relationships"><Relationship Id="rId3" Target="../media/image80.tiff" Type="http://schemas.openxmlformats.org/officeDocument/2006/relationships/image"/><Relationship Id="rId2" Target="../media/image79.tiff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88.png" Type="http://schemas.openxmlformats.org/officeDocument/2006/relationships/image"/><Relationship Id="rId5" Target="../media/image87.pn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 ?><Relationships xmlns="http://schemas.openxmlformats.org/package/2006/relationships"><Relationship Id="rId2" Target="../media/image89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 ?><Relationships xmlns="http://schemas.openxmlformats.org/package/2006/relationships"><Relationship Id="rId2" Target="../media/image91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.xml.rels><?xml version="1.0" encoding="UTF-8" standalone="yes" ?><Relationships xmlns="http://schemas.openxmlformats.org/package/2006/relationships"><Relationship Id="rId3" Target="../media/image41.jpeg" Type="http://schemas.openxmlformats.org/officeDocument/2006/relationships/image"/><Relationship Id="rId2" Target="../media/image40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4.jpeg" Type="http://schemas.openxmlformats.org/officeDocument/2006/relationships/image"/><Relationship Id="rId5" Target="../media/image43.png" Type="http://schemas.openxmlformats.org/officeDocument/2006/relationships/image"/><Relationship Id="rId4" Target="../media/image42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46.png" Type="http://schemas.openxmlformats.org/officeDocument/2006/relationships/image"/><Relationship Id="rId2" Target="../media/image45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47.jpe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3" Target="../media/image49.jpeg" Type="http://schemas.openxmlformats.org/officeDocument/2006/relationships/image"/><Relationship Id="rId2" Target="../media/image48.jpeg" Type="http://schemas.openxmlformats.org/officeDocument/2006/relationships/image"/><Relationship Id="rId1" Target="../slideLayouts/slideLayout4.xml" Type="http://schemas.openxmlformats.org/officeDocument/2006/relationships/slideLayout"/><Relationship Id="rId4" Target="../media/image5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cstate="screen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14748" y="986564"/>
            <a:ext cx="9158748" cy="4884873"/>
            <a:chOff x="-14748" y="986564"/>
            <a:chExt cx="9158748" cy="4884873"/>
          </a:xfrm>
        </p:grpSpPr>
        <p:sp>
          <p:nvSpPr>
            <p:cNvPr id="22" name="TextBox 21"/>
            <p:cNvSpPr txBox="1"/>
            <p:nvPr/>
          </p:nvSpPr>
          <p:spPr>
            <a:xfrm>
              <a:off x="177782" y="4812105"/>
              <a:ext cx="3280228" cy="40011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dirty="0" lang="en-US" sz="2000"/>
                <a:t>Prof. </a:t>
              </a:r>
              <a:r>
                <a:rPr b="1" dirty="0" err="1" lang="en-US" sz="2000"/>
                <a:t>Maulik</a:t>
              </a:r>
              <a:r>
                <a:rPr b="1" dirty="0" lang="en-US" sz="2000"/>
                <a:t> D. </a:t>
              </a:r>
              <a:r>
                <a:rPr b="1" dirty="0" err="1" lang="en-US" sz="2000"/>
                <a:t>Trivedi</a:t>
              </a:r>
              <a:endParaRPr b="1" dirty="0" lang="en-US" sz="2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915" y="5225106"/>
              <a:ext cx="3406140" cy="646331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dirty="0" lang="en-US"/>
                <a:t>     9998265805</a:t>
              </a:r>
            </a:p>
            <a:p>
              <a:r>
                <a:rPr dirty="0" lang="en-US"/>
                <a:t>     maulik.trivedi@darshan.ac.in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cstate="screen"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780" y="4680812"/>
              <a:ext cx="3662363" cy="1190625"/>
            </a:xfrm>
            <a:prstGeom prst="rect">
              <a:avLst/>
            </a:prstGeom>
          </p:spPr>
        </p:pic>
        <p:grpSp>
          <p:nvGrpSpPr>
            <p:cNvPr id="25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53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b="0" l="0" r="0" t="0"/>
                <a:pathLst>
                  <a:path extrusionOk="0" fill="none" h="1170" w="18608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cap="rnd" cmpd="sng" w="12175">
                <a:solidFill>
                  <a:srgbClr val="59595B"/>
                </a:solidFill>
                <a:prstDash val="solid"/>
                <a:round/>
                <a:headEnd len="med" type="none" w="med"/>
                <a:tailEnd len="med" type="none" w="med"/>
              </a:ln>
            </p:spPr>
            <p:txBody>
              <a:bodyPr anchor="ctr" anchorCtr="0" bIns="91425" lIns="91425" rIns="91425" tIns="91425" wrap="square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4" name="Shape 41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b="0" l="0" r="0" t="0"/>
                <a:pathLst>
                  <a:path extrusionOk="0" fill="none" h="10887" w="18608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cap="rnd" cmpd="sng" w="12175">
                <a:solidFill>
                  <a:srgbClr val="59595B"/>
                </a:solidFill>
                <a:prstDash val="solid"/>
                <a:round/>
                <a:headEnd len="med" type="none" w="med"/>
                <a:tailEnd len="med" type="none" w="med"/>
              </a:ln>
            </p:spPr>
            <p:txBody>
              <a:bodyPr anchor="ctr" anchorCtr="0" bIns="91425" lIns="91425" rIns="91425" tIns="91425" wrap="square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5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b="0" l="0" r="0" t="0"/>
                <a:pathLst>
                  <a:path extrusionOk="0" fill="none" h="25" w="17975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cap="rnd" cmpd="sng" w="12175">
                <a:solidFill>
                  <a:srgbClr val="59595B"/>
                </a:solidFill>
                <a:prstDash val="solid"/>
                <a:round/>
                <a:headEnd len="med" type="none" w="med"/>
                <a:tailEnd len="med" type="none" w="med"/>
              </a:ln>
            </p:spPr>
            <p:txBody>
              <a:bodyPr anchor="ctr" anchorCtr="0" bIns="91425" lIns="91425" rIns="91425" tIns="91425" wrap="square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6" name="Shape 509"/>
            <p:cNvSpPr/>
            <p:nvPr/>
          </p:nvSpPr>
          <p:spPr>
            <a:xfrm>
              <a:off x="308251" y="5275944"/>
              <a:ext cx="144000" cy="252000"/>
            </a:xfrm>
            <a:custGeom>
              <a:avLst/>
              <a:gdLst/>
              <a:ahLst/>
              <a:cxnLst/>
              <a:rect b="0" l="0" r="0" t="0"/>
              <a:pathLst>
                <a:path extrusionOk="0" fill="none" h="20508" w="11838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2175">
              <a:solidFill>
                <a:srgbClr val="59595B"/>
              </a:solidFill>
              <a:prstDash val="solid"/>
              <a:round/>
              <a:headEnd len="med" type="none" w="med"/>
              <a:tailEnd len="med" type="none" w="med"/>
            </a:ln>
          </p:spPr>
          <p:txBody>
            <a:bodyPr anchor="ctr" anchorCtr="0" bIns="91425" lIns="91425" rIns="91425" tIns="91425" wrap="square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ED7D3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fmla="*/ 1 w 4140797" name="connsiteX0"/>
                  <a:gd fmla="*/ 0 h 2622445" name="connsiteY0"/>
                  <a:gd fmla="*/ 4140797 w 4140797" name="connsiteX1"/>
                  <a:gd fmla="*/ 0 h 2622445" name="connsiteY1"/>
                  <a:gd fmla="*/ 4140797 w 4140797" name="connsiteX2"/>
                  <a:gd fmla="*/ 2622445 h 2622445" name="connsiteY2"/>
                  <a:gd fmla="*/ 0 w 4140797" name="connsiteX3"/>
                  <a:gd fmla="*/ 2622445 h 2622445" name="connsiteY3"/>
                  <a:gd fmla="*/ 1311223 w 4140797" name="connsiteX4"/>
                  <a:gd fmla="*/ 1311222 h 2622445" name="connsiteY4"/>
                  <a:gd fmla="*/ 1 w 4140797" name="connsiteX5"/>
                  <a:gd fmla="*/ 0 h 2622445" name="connsiteY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b="b" l="l" r="r" t="t"/>
                <a:pathLst>
                  <a:path h="2622445" w="4140797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46" name="Pentagon 45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algn="l" blurRad="50800" dist="38100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51" name="Pentagon 50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2980B9"/>
                </a:solidFill>
                <a:ln>
                  <a:noFill/>
                </a:ln>
                <a:effectLst>
                  <a:outerShdw algn="l" blurRad="50800" dist="38100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dirty="0" 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anchor="ctr" rtlCol="0" wrap="square">
                  <a:spAutoFit/>
                </a:bodyPr>
                <a:lstStyle/>
                <a:p>
                  <a:r>
                    <a:rPr b="1" dirty="0" lang="en-US" sz="2000">
                      <a:solidFill>
                        <a:schemeClr val="bg1"/>
                      </a:solidFill>
                      <a:ea charset="0" panose="020B0306030504020204" pitchFamily="34" typeface="Open Sans Light"/>
                      <a:cs charset="0" panose="020B0306030504020204" pitchFamily="34" typeface="Open Sans Light"/>
                    </a:rPr>
                    <a:t>2140709</a:t>
                  </a:r>
                </a:p>
                <a:p>
                  <a:r>
                    <a:rPr b="1" dirty="0" lang="en-US" sz="2000">
                      <a:solidFill>
                        <a:schemeClr val="bg1"/>
                      </a:solidFill>
                      <a:ea charset="0" panose="020B0306030504020204" pitchFamily="34" typeface="Open Sans Light"/>
                      <a:cs charset="0" panose="020B0306030504020204" pitchFamily="34" typeface="Open Sans Light"/>
                    </a:rPr>
                    <a:t>Computer Networks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67789" y="2440903"/>
                <a:ext cx="4188156" cy="1261884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r>
                  <a:rPr b="1" dirty="0" lang="en-US" smtClean="0" sz="4000">
                    <a:solidFill>
                      <a:schemeClr val="bg1"/>
                    </a:solidFill>
                    <a:ea charset="0" panose="020B0806030504020204" pitchFamily="34" typeface="Open Sans Bold"/>
                    <a:cs charset="0" panose="020B0806030504020204" pitchFamily="34" typeface="Open Sans Bold"/>
                  </a:rPr>
                  <a:t>Unit-2</a:t>
                </a:r>
                <a:endParaRPr b="1" dirty="0" lang="en-US" sz="4000">
                  <a:solidFill>
                    <a:schemeClr val="bg1"/>
                  </a:solidFill>
                  <a:ea charset="0" panose="020B0806030504020204" pitchFamily="34" typeface="Open Sans Bold"/>
                  <a:cs charset="0" panose="020B0806030504020204" pitchFamily="34" typeface="Open Sans Bold"/>
                </a:endParaRPr>
              </a:p>
              <a:p>
                <a:r>
                  <a:rPr b="1" dirty="0" lang="en-US" sz="3600">
                    <a:solidFill>
                      <a:schemeClr val="bg1"/>
                    </a:solidFill>
                    <a:ea charset="0" panose="020B0806030504020204" pitchFamily="34" typeface="Open Sans Bold"/>
                    <a:cs charset="0" panose="020B0806030504020204" pitchFamily="34" typeface="Open Sans Bold"/>
                  </a:rPr>
                  <a:t>Application Layer</a:t>
                </a: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fmla="*/ 0 w 1672363" name="connsiteX0"/>
                  <a:gd fmla="*/ 0 h 3086099" name="connsiteY0"/>
                  <a:gd fmla="*/ 129314 w 1672363" name="connsiteX1"/>
                  <a:gd fmla="*/ 0 h 3086099" name="connsiteY1"/>
                  <a:gd fmla="*/ 1672363 w 1672363" name="connsiteX2"/>
                  <a:gd fmla="*/ 1543050 h 3086099" name="connsiteY2"/>
                  <a:gd fmla="*/ 129314 w 1672363" name="connsiteX3"/>
                  <a:gd fmla="*/ 3086099 h 3086099" name="connsiteY3"/>
                  <a:gd fmla="*/ 0 w 1672363" name="connsiteX4"/>
                  <a:gd fmla="*/ 3086099 h 3086099" name="connsiteY4"/>
                  <a:gd fmla="*/ 1543049 w 1672363" name="connsiteX5"/>
                  <a:gd fmla="*/ 1543050 h 3086099" name="connsiteY5"/>
                  <a:gd fmla="*/ 0 w 1672363" name="connsiteX6"/>
                  <a:gd fmla="*/ 0 h 3086099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3086099" w="1672363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algn="l" blurRad="50800" dist="38100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cstate="screen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961" y="2294605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cess 17"/>
          <p:cNvSpPr/>
          <p:nvPr/>
        </p:nvSpPr>
        <p:spPr>
          <a:xfrm>
            <a:off x="4648200" y="1021582"/>
            <a:ext cx="4419600" cy="5303018"/>
          </a:xfrm>
          <a:prstGeom prst="flowChart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3100" b="1" dirty="0">
                <a:solidFill>
                  <a:schemeClr val="accent1">
                    <a:lumMod val="75000"/>
                  </a:schemeClr>
                </a:solidFill>
                <a:ea typeface="ＭＳ Ｐゴシック" charset="-128"/>
              </a:rPr>
              <a:t>Reliable Data Transfer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Many applications (e.g., email, file transfer, financial applications) require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100% reliable data transfer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Required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guarantee</a:t>
            </a:r>
            <a:r>
              <a:rPr lang="en-US" altLang="en-US" dirty="0">
                <a:ea typeface="ＭＳ Ｐゴシック" charset="-128"/>
              </a:rPr>
              <a:t> that data sent by one end of application is delivered correctly and completely to the other end of application.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This guaranteed data delivery service is called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Reliable Data Transfer</a:t>
            </a:r>
            <a:r>
              <a:rPr lang="en-US" altLang="en-US" dirty="0">
                <a:ea typeface="ＭＳ Ｐゴシック" charset="-128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When it will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fail to deliver </a:t>
            </a:r>
            <a:r>
              <a:rPr lang="en-US" altLang="en-US" dirty="0">
                <a:ea typeface="ＭＳ Ｐゴシック" charset="-128"/>
              </a:rPr>
              <a:t>reliable data transfer, it is acceptable for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loss-tolerant applications</a:t>
            </a:r>
            <a:r>
              <a:rPr lang="en-US" altLang="en-US" dirty="0">
                <a:ea typeface="ＭＳ Ｐゴシック" charset="-128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Loss-tolerant Applications (e.g., audio/video) can tolerate some loss. </a:t>
            </a:r>
          </a:p>
        </p:txBody>
      </p:sp>
      <p:pic>
        <p:nvPicPr>
          <p:cNvPr id="7" name="ema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00" y="2133600"/>
            <a:ext cx="3454400" cy="2349500"/>
          </a:xfrm>
          <a:prstGeom prst="rect">
            <a:avLst/>
          </a:prstGeom>
        </p:spPr>
      </p:pic>
      <p:pic>
        <p:nvPicPr>
          <p:cNvPr id="8" name="ban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50" y="1366289"/>
            <a:ext cx="3289300" cy="2463800"/>
          </a:xfrm>
          <a:prstGeom prst="rect">
            <a:avLst/>
          </a:prstGeom>
        </p:spPr>
      </p:pic>
      <p:pic>
        <p:nvPicPr>
          <p:cNvPr id="9" name="internet ban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6" y="4304365"/>
            <a:ext cx="4155420" cy="1595590"/>
          </a:xfrm>
          <a:prstGeom prst="rect">
            <a:avLst/>
          </a:prstGeom>
        </p:spPr>
      </p:pic>
      <p:pic>
        <p:nvPicPr>
          <p:cNvPr id="10" name="blur 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65" y="2322769"/>
            <a:ext cx="4208135" cy="2367515"/>
          </a:xfrm>
          <a:prstGeom prst="rect">
            <a:avLst/>
          </a:prstGeom>
        </p:spPr>
      </p:pic>
      <p:sp>
        <p:nvSpPr>
          <p:cNvPr id="11" name="Line Callout 2 10"/>
          <p:cNvSpPr/>
          <p:nvPr/>
        </p:nvSpPr>
        <p:spPr>
          <a:xfrm>
            <a:off x="6618976" y="1402930"/>
            <a:ext cx="1676400" cy="511626"/>
          </a:xfrm>
          <a:prstGeom prst="borderCallout2">
            <a:avLst>
              <a:gd name="adj1" fmla="val 18750"/>
              <a:gd name="adj2" fmla="val -1218"/>
              <a:gd name="adj3" fmla="val 18750"/>
              <a:gd name="adj4" fmla="val -16667"/>
              <a:gd name="adj5" fmla="val 203157"/>
              <a:gd name="adj6" fmla="val -4192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Blur image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03F15BDC-6272-1649-B44D-1FD0931BE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Throughput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latin typeface="+mn-lt"/>
                <a:ea typeface="ＭＳ Ｐゴシック" charset="-128"/>
                <a:cs typeface="+mn-cs"/>
              </a:rPr>
              <a:t>some apps (e.g., multimedia) require at </a:t>
            </a: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least amount of throughput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 to be “effective”</a:t>
            </a: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Bandwidth sensitive application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, specific throughput required. </a:t>
            </a: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Elastic application 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can use of as much, or </a:t>
            </a: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as little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, throughput as happens to be available.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Timing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latin typeface="+mn-lt"/>
                <a:ea typeface="ＭＳ Ｐゴシック" charset="-128"/>
                <a:cs typeface="+mn-cs"/>
              </a:rPr>
              <a:t>some apps (e.g., Internet telephony, interactive games) require </a:t>
            </a: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low delay 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to be “effective”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Security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IN" sz="2000" dirty="0">
                <a:latin typeface="+mn-lt"/>
                <a:ea typeface="ＭＳ Ｐゴシック" charset="-128"/>
                <a:cs typeface="+mn-cs"/>
              </a:rPr>
              <a:t>In the sending host,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encrypt</a:t>
            </a:r>
            <a:r>
              <a:rPr lang="en-IN" sz="2000" dirty="0">
                <a:latin typeface="+mn-lt"/>
                <a:ea typeface="ＭＳ Ｐゴシック" charset="-128"/>
                <a:cs typeface="+mn-cs"/>
              </a:rPr>
              <a:t> all data transmitted by the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sending process</a:t>
            </a:r>
            <a:r>
              <a:rPr lang="en-IN" sz="2000" dirty="0">
                <a:latin typeface="+mn-lt"/>
                <a:ea typeface="ＭＳ Ｐゴシック" charset="-128"/>
                <a:cs typeface="+mn-cs"/>
              </a:rPr>
              <a:t>.</a:t>
            </a: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IN" sz="2000" dirty="0">
                <a:latin typeface="+mn-lt"/>
                <a:ea typeface="ＭＳ Ｐゴシック" charset="-128"/>
                <a:cs typeface="+mn-cs"/>
              </a:rPr>
              <a:t>In the receiving host,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decrypt</a:t>
            </a:r>
            <a:r>
              <a:rPr lang="en-IN" sz="2000" dirty="0">
                <a:latin typeface="+mn-lt"/>
                <a:ea typeface="ＭＳ Ｐゴシック" charset="-128"/>
                <a:cs typeface="+mn-cs"/>
              </a:rPr>
              <a:t> the data before delivering the data to the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receiving process.</a:t>
            </a:r>
            <a:endParaRPr lang="en-US" sz="2000" dirty="0">
              <a:solidFill>
                <a:srgbClr val="C00000"/>
              </a:solidFill>
              <a:latin typeface="+mn-lt"/>
              <a:ea typeface="ＭＳ Ｐゴシック" charset="-128"/>
              <a:cs typeface="+mn-cs"/>
            </a:endParaRPr>
          </a:p>
          <a:p>
            <a:pPr lvl="1"/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27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Transport Protocols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TCP Service: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Connection-Oriented</a:t>
            </a:r>
            <a:r>
              <a:rPr lang="en-US" sz="2200" dirty="0">
                <a:ea typeface="ＭＳ Ｐゴシック" charset="-128"/>
              </a:rPr>
              <a:t>: A setup required between client and server processes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Reliable data transfer </a:t>
            </a:r>
            <a:r>
              <a:rPr lang="en-US" sz="2200" dirty="0">
                <a:ea typeface="ＭＳ Ｐゴシック" charset="-128"/>
              </a:rPr>
              <a:t>between sending and receiving process without error and proper order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</a:t>
            </a:r>
            <a:r>
              <a:rPr lang="en-US" sz="2200" dirty="0">
                <a:ea typeface="ＭＳ Ｐゴシック" charset="-128"/>
              </a:rPr>
              <a:t>: To control sender when network overloaded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ea typeface="ＭＳ Ｐゴシック" charset="-128"/>
              </a:rPr>
              <a:t>It does not provide, Timing, at least throughput guarantee (not preferred in real-time application)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UDP Services:</a:t>
            </a: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Connectionless</a:t>
            </a:r>
            <a:r>
              <a:rPr lang="en-US" sz="2200" dirty="0">
                <a:ea typeface="ＭＳ Ｐゴシック" charset="-128"/>
              </a:rPr>
              <a:t>: </a:t>
            </a:r>
            <a:r>
              <a:rPr lang="en-IN" sz="2200" dirty="0">
                <a:ea typeface="ＭＳ Ｐゴシック" charset="-128"/>
              </a:rPr>
              <a:t>No connection before two processes start to communicate.</a:t>
            </a:r>
            <a:endParaRPr lang="en-US" sz="2200" dirty="0">
              <a:ea typeface="ＭＳ Ｐゴシック" charset="-128"/>
            </a:endParaRP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Unreliable data transfer </a:t>
            </a:r>
            <a:r>
              <a:rPr lang="en-US" sz="2200" dirty="0">
                <a:ea typeface="ＭＳ Ｐゴシック" charset="-128"/>
              </a:rPr>
              <a:t>between sending and receiving process</a:t>
            </a: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ea typeface="ＭＳ Ｐゴシック" charset="-128"/>
              </a:rPr>
              <a:t>It does not provide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control.</a:t>
            </a: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ea typeface="ＭＳ Ｐゴシック" charset="-128"/>
              </a:rPr>
              <a:t>It Does not provide.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Reliability</a:t>
            </a:r>
            <a:r>
              <a:rPr lang="en-US" sz="2200" dirty="0">
                <a:ea typeface="ＭＳ Ｐゴシック" charset="-128"/>
              </a:rPr>
              <a:t>, flow control, throughput guarantee, security.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internet applications with their application layer and their underlying transport protocol.</a:t>
            </a:r>
          </a:p>
          <a:p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533400" y="2300434"/>
          <a:ext cx="8077200" cy="93356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3356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Applications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Application-Layer</a:t>
                      </a:r>
                      <a:r>
                        <a:rPr lang="en-IN" sz="2000" kern="1200" baseline="0" dirty="0">
                          <a:effectLst/>
                        </a:rPr>
                        <a:t> Protocol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Underlying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Protocol (Service)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533400" y="3233734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Email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SMTP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35940" y="3615893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760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Remote</a:t>
                      </a:r>
                      <a:r>
                        <a:rPr lang="en-IN" sz="2000" b="0" kern="1200" baseline="0" dirty="0">
                          <a:effectLst/>
                        </a:rPr>
                        <a:t> Terminal Access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Telnet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8480" y="3998052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Web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541020" y="4380211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File Transfer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FTP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546100" y="4762370"/>
          <a:ext cx="8077200" cy="39749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81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Streaming Media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HTTP(YouTube), RTP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r>
                        <a:rPr lang="en-IN" sz="2000" b="0" kern="1200" baseline="0" dirty="0">
                          <a:effectLst/>
                        </a:rPr>
                        <a:t> or</a:t>
                      </a:r>
                      <a:r>
                        <a:rPr lang="en-IN" sz="2000" b="0" kern="1200" dirty="0">
                          <a:effectLst/>
                        </a:rPr>
                        <a:t>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543560" y="5144528"/>
          <a:ext cx="8077200" cy="39749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23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Internet Telephony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SIP, RTP(Skype)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Typically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Line Callout 2 7"/>
          <p:cNvSpPr/>
          <p:nvPr/>
        </p:nvSpPr>
        <p:spPr>
          <a:xfrm>
            <a:off x="6625424" y="5645489"/>
            <a:ext cx="2019300" cy="679111"/>
          </a:xfrm>
          <a:prstGeom prst="borderCallout2">
            <a:avLst>
              <a:gd name="adj1" fmla="val 48020"/>
              <a:gd name="adj2" fmla="val -457"/>
              <a:gd name="adj3" fmla="val 18750"/>
              <a:gd name="adj4" fmla="val -16667"/>
              <a:gd name="adj5" fmla="val -199724"/>
              <a:gd name="adj6" fmla="val -7291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 loss, Elastic Bandwidth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914400" y="5721689"/>
            <a:ext cx="2019300" cy="679111"/>
          </a:xfrm>
          <a:prstGeom prst="borderCallout2">
            <a:avLst>
              <a:gd name="adj1" fmla="val 44117"/>
              <a:gd name="adj2" fmla="val 99954"/>
              <a:gd name="adj3" fmla="val 42167"/>
              <a:gd name="adj4" fmla="val 115901"/>
              <a:gd name="adj5" fmla="val -98251"/>
              <a:gd name="adj6" fmla="val 1029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Loss-tolerant</a:t>
            </a:r>
          </a:p>
        </p:txBody>
      </p:sp>
    </p:spTree>
    <p:extLst>
      <p:ext uri="{BB962C8B-B14F-4D97-AF65-F5344CB8AC3E}">
        <p14:creationId xmlns:p14="http://schemas.microsoft.com/office/powerpoint/2010/main" val="31614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0C7CE4C5-0694-7041-95F6-84058CD9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&amp; HTTP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0C35E76-C2BC-B344-B178-33FE89FA6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2DA9ADE3-37D6-754A-B747-CF37CF4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045FC0A-8E84-4749-A83C-2D09A2B73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399" y="1098550"/>
            <a:ext cx="3501443" cy="5181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48124580-222A-B046-84B6-BECE2AAD0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5097532" cy="5181600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Early 1990, Internet was used only by </a:t>
            </a:r>
            <a:r>
              <a:rPr lang="en-US" sz="2200" dirty="0">
                <a:solidFill>
                  <a:srgbClr val="C00000"/>
                </a:solidFill>
              </a:rPr>
              <a:t>researchers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C00000"/>
                </a:solidFill>
              </a:rPr>
              <a:t>academics</a:t>
            </a:r>
            <a:r>
              <a:rPr lang="en-US" sz="2200" dirty="0"/>
              <a:t>, and </a:t>
            </a:r>
            <a:r>
              <a:rPr lang="en-US" sz="2200" dirty="0">
                <a:solidFill>
                  <a:srgbClr val="C00000"/>
                </a:solidFill>
              </a:rPr>
              <a:t>university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students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New application </a:t>
            </a:r>
            <a:r>
              <a:rPr lang="en-US" sz="2200" dirty="0">
                <a:solidFill>
                  <a:srgbClr val="C00000"/>
                </a:solidFill>
              </a:rPr>
              <a:t>WWW</a:t>
            </a:r>
            <a:r>
              <a:rPr lang="en-US" sz="2200" dirty="0"/>
              <a:t> arrived in 1994 by </a:t>
            </a:r>
            <a:r>
              <a:rPr lang="en-IN" sz="2200" dirty="0">
                <a:solidFill>
                  <a:srgbClr val="C00000"/>
                </a:solidFill>
              </a:rPr>
              <a:t>Tim Berners-Lee</a:t>
            </a:r>
            <a:r>
              <a:rPr lang="en-IN" sz="2200" dirty="0"/>
              <a:t>.</a:t>
            </a:r>
          </a:p>
          <a:p>
            <a:pPr algn="just"/>
            <a:r>
              <a:rPr lang="en-US" sz="2200" dirty="0"/>
              <a:t>W</a:t>
            </a:r>
            <a:r>
              <a:rPr lang="en-US" sz="2200" dirty="0">
                <a:solidFill>
                  <a:srgbClr val="C00000"/>
                </a:solidFill>
              </a:rPr>
              <a:t>orld</a:t>
            </a:r>
            <a:r>
              <a:rPr lang="en-US" sz="2200" dirty="0"/>
              <a:t> W</a:t>
            </a:r>
            <a:r>
              <a:rPr lang="en-US" sz="2200" dirty="0">
                <a:solidFill>
                  <a:srgbClr val="C00000"/>
                </a:solidFill>
              </a:rPr>
              <a:t>ide</a:t>
            </a:r>
            <a:r>
              <a:rPr lang="en-US" sz="2200" dirty="0"/>
              <a:t> W</a:t>
            </a:r>
            <a:r>
              <a:rPr lang="en-US" sz="2200" dirty="0">
                <a:solidFill>
                  <a:srgbClr val="C00000"/>
                </a:solidFill>
              </a:rPr>
              <a:t>eb</a:t>
            </a:r>
            <a:r>
              <a:rPr lang="en-US" sz="2200" dirty="0"/>
              <a:t> - </a:t>
            </a:r>
            <a:r>
              <a:rPr lang="en-IN" sz="2200" dirty="0"/>
              <a:t>is an information where documents and other web resources are identified by </a:t>
            </a:r>
            <a:r>
              <a:rPr lang="en-IN" sz="2200" dirty="0">
                <a:solidFill>
                  <a:srgbClr val="C00000"/>
                </a:solidFill>
              </a:rPr>
              <a:t>URL</a:t>
            </a:r>
            <a:r>
              <a:rPr lang="en-IN" sz="2200" dirty="0"/>
              <a:t>, interlinked by hypertext links, and can be accessed via the Internet.</a:t>
            </a:r>
          </a:p>
          <a:p>
            <a:pPr algn="just"/>
            <a:r>
              <a:rPr lang="en-IN" sz="2200" dirty="0">
                <a:solidFill>
                  <a:srgbClr val="C00000"/>
                </a:solidFill>
              </a:rPr>
              <a:t>On demand </a:t>
            </a:r>
            <a:r>
              <a:rPr lang="en-IN" sz="2200" dirty="0"/>
              <a:t>available, What they want, When they want it.</a:t>
            </a:r>
          </a:p>
          <a:p>
            <a:pPr algn="just"/>
            <a:r>
              <a:rPr lang="en-IN" sz="2200" dirty="0"/>
              <a:t>Unlike </a:t>
            </a:r>
            <a:r>
              <a:rPr lang="en-IN" sz="2200" dirty="0">
                <a:solidFill>
                  <a:srgbClr val="C00000"/>
                </a:solidFill>
              </a:rPr>
              <a:t>TV and Radio</a:t>
            </a:r>
            <a:r>
              <a:rPr lang="en-IN" sz="2200" dirty="0"/>
              <a:t>.</a:t>
            </a:r>
          </a:p>
          <a:p>
            <a:pPr algn="just"/>
            <a:r>
              <a:rPr lang="en-IN" sz="2200" dirty="0"/>
              <a:t>Navigate through </a:t>
            </a:r>
            <a:r>
              <a:rPr lang="en-IN" sz="2200" dirty="0">
                <a:solidFill>
                  <a:srgbClr val="C00000"/>
                </a:solidFill>
              </a:rPr>
              <a:t>Websites</a:t>
            </a:r>
            <a:r>
              <a:rPr lang="en-IN" sz="2200" dirty="0"/>
              <a:t>.</a:t>
            </a:r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C37565A-ED48-0144-AA42-7D83D059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647826"/>
            <a:ext cx="3378200" cy="2285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E6A6332-DDF6-4442-B1C6-BBB77582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20" y="1702715"/>
            <a:ext cx="16256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25D6D0D-7DB0-5842-A501-A290823E29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320" y="3417118"/>
            <a:ext cx="1733550" cy="2165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7EA3D07-90A6-F744-B222-11CC2A21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20" y="4448861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AD0DA62-02EE-8240-A9A4-E3CAEDBD7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039" y="3100173"/>
            <a:ext cx="2556809" cy="9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02341B-5A8D-604A-8453-198E2CE3D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444" y="1623071"/>
            <a:ext cx="1809750" cy="12695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524EC5-F8B7-C748-B741-AE085186D4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62200" y="2887664"/>
            <a:ext cx="5289550" cy="14557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and HTTP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Web page</a:t>
            </a:r>
            <a:r>
              <a:rPr lang="en-US" altLang="en-US" dirty="0">
                <a:latin typeface="+mn-lt"/>
                <a:ea typeface="ＭＳ Ｐゴシック" charset="-128"/>
              </a:rPr>
              <a:t> consists of </a:t>
            </a:r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objects.</a:t>
            </a:r>
          </a:p>
          <a:p>
            <a:r>
              <a:rPr lang="en-US" altLang="en-US" dirty="0">
                <a:latin typeface="+mn-lt"/>
                <a:ea typeface="ＭＳ Ｐゴシック" charset="-128"/>
              </a:rPr>
              <a:t>Object can be HTML file, JPEG image, Java applet, audio file etc.</a:t>
            </a:r>
            <a:r>
              <a:rPr lang="is-IS" altLang="en-US" dirty="0">
                <a:latin typeface="+mn-lt"/>
                <a:ea typeface="ＭＳ Ｐゴシック" charset="-128"/>
              </a:rPr>
              <a:t>…</a:t>
            </a:r>
            <a:endParaRPr lang="en-US" altLang="en-US" dirty="0">
              <a:latin typeface="+mn-lt"/>
              <a:ea typeface="ＭＳ Ｐゴシック" charset="-128"/>
            </a:endParaRP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Web page consists of </a:t>
            </a:r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base HTML-file</a:t>
            </a:r>
            <a:r>
              <a:rPr lang="en-US" altLang="en-US" dirty="0">
                <a:latin typeface="+mn-lt"/>
                <a:ea typeface="ＭＳ Ｐゴシック" charset="-128"/>
              </a:rPr>
              <a:t> which includes </a:t>
            </a:r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several referenced objects.</a:t>
            </a:r>
          </a:p>
          <a:p>
            <a:pPr algn="just"/>
            <a:endParaRPr lang="en-US" altLang="en-US" dirty="0">
              <a:solidFill>
                <a:srgbClr val="CC0000"/>
              </a:solidFill>
              <a:latin typeface="+mn-lt"/>
              <a:ea typeface="ＭＳ Ｐゴシック" charset="-128"/>
            </a:endParaRPr>
          </a:p>
          <a:p>
            <a:pPr marL="0" indent="0" algn="just">
              <a:buNone/>
            </a:pPr>
            <a:endParaRPr lang="en-US" altLang="en-US" dirty="0">
              <a:solidFill>
                <a:srgbClr val="CC0000"/>
              </a:solidFill>
              <a:latin typeface="+mn-lt"/>
              <a:ea typeface="ＭＳ Ｐゴシック" charset="-128"/>
            </a:endParaRPr>
          </a:p>
          <a:p>
            <a:pPr marL="0" indent="0" algn="just">
              <a:buNone/>
            </a:pPr>
            <a:endParaRPr lang="en-US" altLang="en-US" dirty="0">
              <a:solidFill>
                <a:srgbClr val="CC0000"/>
              </a:solidFill>
              <a:latin typeface="+mn-lt"/>
              <a:ea typeface="ＭＳ Ｐゴシック" charset="-128"/>
            </a:endParaRPr>
          </a:p>
          <a:p>
            <a:r>
              <a:rPr lang="en-US" altLang="en-US" dirty="0">
                <a:latin typeface="+mn-lt"/>
                <a:ea typeface="ＭＳ Ｐゴシック" charset="-128"/>
              </a:rPr>
              <a:t>each object is addressable by a </a:t>
            </a:r>
            <a:r>
              <a:rPr lang="en-US" dirty="0">
                <a:solidFill>
                  <a:srgbClr val="C00000"/>
                </a:solidFill>
              </a:rPr>
              <a:t>Uniform Resource Locator </a:t>
            </a:r>
            <a:r>
              <a:rPr lang="en-US" dirty="0"/>
              <a:t>(</a:t>
            </a:r>
            <a:r>
              <a:rPr lang="en-US" altLang="en-US" dirty="0">
                <a:latin typeface="+mn-lt"/>
                <a:ea typeface="ＭＳ Ｐゴシック" charset="-128"/>
              </a:rPr>
              <a:t>URL)</a:t>
            </a:r>
            <a:r>
              <a:rPr lang="en-US" altLang="en-US" i="1" dirty="0">
                <a:latin typeface="+mn-lt"/>
                <a:ea typeface="ＭＳ Ｐゴシック" charset="-128"/>
              </a:rPr>
              <a:t>,</a:t>
            </a:r>
            <a:r>
              <a:rPr lang="en-US" altLang="en-US" i="1" dirty="0">
                <a:solidFill>
                  <a:srgbClr val="CC0000"/>
                </a:solidFill>
                <a:latin typeface="+mn-lt"/>
                <a:ea typeface="ＭＳ Ｐゴシック" charset="-128"/>
              </a:rPr>
              <a:t> </a:t>
            </a:r>
            <a:r>
              <a:rPr lang="en-US" altLang="en-US" dirty="0">
                <a:latin typeface="+mn-lt"/>
                <a:ea typeface="ＭＳ Ｐゴシック" charset="-128"/>
              </a:rPr>
              <a:t>like;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3400" y="1360488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154112" y="5027612"/>
            <a:ext cx="6573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charset="0"/>
              </a:rPr>
              <a:t>www.someschool.edu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someDept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pic.gif</a:t>
            </a:r>
            <a:endParaRPr lang="en-US" altLang="en-US" sz="2400" dirty="0">
              <a:latin typeface="Courier New" charset="0"/>
            </a:endParaRPr>
          </a:p>
        </p:txBody>
      </p:sp>
      <p:sp>
        <p:nvSpPr>
          <p:cNvPr id="16" name="AutoShape 6"/>
          <p:cNvSpPr>
            <a:spLocks/>
          </p:cNvSpPr>
          <p:nvPr/>
        </p:nvSpPr>
        <p:spPr bwMode="auto">
          <a:xfrm rot="16200000">
            <a:off x="2793999" y="3957637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7" name="AutoShape 7"/>
          <p:cNvSpPr>
            <a:spLocks/>
          </p:cNvSpPr>
          <p:nvPr/>
        </p:nvSpPr>
        <p:spPr bwMode="auto">
          <a:xfrm rot="16200000">
            <a:off x="6291262" y="3951287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108200" y="5715000"/>
            <a:ext cx="160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host name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5441950" y="5710237"/>
            <a:ext cx="163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path</a:t>
            </a:r>
            <a:r>
              <a:rPr lang="en-US" altLang="en-US" sz="2400" dirty="0">
                <a:latin typeface="Comic Sans MS" charset="0"/>
              </a:rPr>
              <a:t> </a:t>
            </a:r>
            <a:r>
              <a:rPr lang="en-US" altLang="en-US" sz="2400" dirty="0"/>
              <a:t>name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940" y="3448752"/>
            <a:ext cx="668911" cy="668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24" y="3437455"/>
            <a:ext cx="660032" cy="668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24" y="3433762"/>
            <a:ext cx="660032" cy="668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524" y="3433762"/>
            <a:ext cx="660032" cy="668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8046" y="2891135"/>
            <a:ext cx="505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Page (</a:t>
            </a:r>
            <a:r>
              <a:rPr lang="en-US" sz="2400" dirty="0" err="1">
                <a:solidFill>
                  <a:srgbClr val="0070C0"/>
                </a:solidFill>
              </a:rPr>
              <a:t>e.g</a:t>
            </a:r>
            <a:r>
              <a:rPr lang="en-US" sz="2400" dirty="0">
                <a:solidFill>
                  <a:srgbClr val="0070C0"/>
                </a:solidFill>
              </a:rPr>
              <a:t> Total five objects</a:t>
            </a:r>
            <a:r>
              <a:rPr lang="en-US" sz="24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923" y="3448752"/>
            <a:ext cx="668911" cy="6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 animBg="1"/>
      <p:bldP spid="17" grpId="0" animBg="1"/>
      <p:bldP spid="18" grpId="0"/>
      <p:bldP spid="1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D1DEE1-E89B-9940-B93B-0B541ECF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C1F884-AF4D-4F4E-90F6-90513F1E2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/>
              <a:t>rotocol – Application layer protocol</a:t>
            </a:r>
          </a:p>
          <a:p>
            <a:pPr algn="just"/>
            <a:r>
              <a:rPr lang="en-US" dirty="0"/>
              <a:t> it is implemented in </a:t>
            </a:r>
            <a:r>
              <a:rPr lang="en-US" dirty="0">
                <a:solidFill>
                  <a:srgbClr val="C00000"/>
                </a:solidFill>
              </a:rPr>
              <a:t>two</a:t>
            </a:r>
            <a:r>
              <a:rPr lang="en-US" dirty="0"/>
              <a:t> programs.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Client Program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Server Program</a:t>
            </a:r>
          </a:p>
          <a:p>
            <a:pPr marL="514350" indent="-457200" algn="just"/>
            <a:r>
              <a:rPr lang="en-US" dirty="0"/>
              <a:t>Exchanging </a:t>
            </a:r>
            <a:r>
              <a:rPr lang="en-US" dirty="0">
                <a:solidFill>
                  <a:srgbClr val="C00000"/>
                </a:solidFill>
              </a:rPr>
              <a:t>HTTP message </a:t>
            </a:r>
            <a:r>
              <a:rPr lang="en-US" dirty="0"/>
              <a:t>each others.</a:t>
            </a:r>
          </a:p>
          <a:p>
            <a:pPr marL="514350" indent="-457200" algn="just"/>
            <a:r>
              <a:rPr lang="en-US" dirty="0"/>
              <a:t>HTTP defines the </a:t>
            </a:r>
            <a:r>
              <a:rPr lang="en-US" dirty="0">
                <a:solidFill>
                  <a:srgbClr val="C00000"/>
                </a:solidFill>
              </a:rPr>
              <a:t>structure</a:t>
            </a:r>
            <a:r>
              <a:rPr lang="en-US" dirty="0"/>
              <a:t> of these messages and how web client – web server exchange messages.</a:t>
            </a:r>
          </a:p>
          <a:p>
            <a:pPr marL="514350" indent="-457200" algn="just"/>
            <a:endParaRPr lang="en-US" dirty="0"/>
          </a:p>
          <a:p>
            <a:pPr marL="514350" indent="-457200"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58C94E-44DF-5141-81DF-FB1DD27B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82" y="5349789"/>
            <a:ext cx="3493836" cy="1209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7737397-699E-8B48-BCD5-7199034C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02324"/>
            <a:ext cx="5753100" cy="222227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xmlns="" id="{4F1662C8-7EEC-2943-B1FF-A288A6D7A747}"/>
              </a:ext>
            </a:extLst>
          </p:cNvPr>
          <p:cNvSpPr/>
          <p:nvPr/>
        </p:nvSpPr>
        <p:spPr>
          <a:xfrm>
            <a:off x="3733800" y="3048000"/>
            <a:ext cx="2209800" cy="1219200"/>
          </a:xfrm>
          <a:prstGeom prst="wedgeEllipseCallout">
            <a:avLst>
              <a:gd name="adj1" fmla="val -26830"/>
              <a:gd name="adj2" fmla="val 6576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</a:t>
            </a:r>
          </a:p>
          <a:p>
            <a:pPr algn="ctr"/>
            <a:r>
              <a:rPr lang="en-US" sz="2000" b="1" dirty="0"/>
              <a:t>Request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xmlns="" id="{319EE4BB-48E3-B341-AB76-082D0D97C206}"/>
              </a:ext>
            </a:extLst>
          </p:cNvPr>
          <p:cNvSpPr/>
          <p:nvPr/>
        </p:nvSpPr>
        <p:spPr>
          <a:xfrm>
            <a:off x="1371599" y="5105400"/>
            <a:ext cx="1991495" cy="1295400"/>
          </a:xfrm>
          <a:prstGeom prst="wedgeEllipseCallout">
            <a:avLst>
              <a:gd name="adj1" fmla="val 74798"/>
              <a:gd name="adj2" fmla="val -244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6592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521" name="Content Placeholder 520"/>
          <p:cNvSpPr>
            <a:spLocks noGrp="1"/>
          </p:cNvSpPr>
          <p:nvPr>
            <p:ph sz="half" idx="2"/>
          </p:nvPr>
        </p:nvSpPr>
        <p:spPr>
          <a:xfrm>
            <a:off x="192600" y="1021582"/>
            <a:ext cx="4303200" cy="51816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rgbClr val="CC0000"/>
                </a:solidFill>
                <a:ea typeface="ＭＳ Ｐゴシック" charset="-128"/>
              </a:rPr>
              <a:t>HTTP</a:t>
            </a: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ea typeface="ＭＳ Ｐゴシック" charset="-128"/>
              </a:rPr>
              <a:t>Hyper-Text Transfer Protocol</a:t>
            </a:r>
          </a:p>
          <a:p>
            <a:pPr lvl="1" algn="just">
              <a:spcAft>
                <a:spcPts val="600"/>
              </a:spcAft>
            </a:pPr>
            <a:r>
              <a:rPr lang="en-US" altLang="ja-JP" sz="2000" dirty="0"/>
              <a:t>It is Application layer protocol</a:t>
            </a:r>
            <a:endParaRPr lang="en-US" altLang="en-US" sz="2000" dirty="0">
              <a:ea typeface="ＭＳ Ｐゴシック" charset="-128"/>
            </a:endParaRP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solidFill>
                  <a:srgbClr val="CC0000"/>
                </a:solidFill>
                <a:ea typeface="ＭＳ Ｐゴシック" charset="-128"/>
              </a:rPr>
              <a:t>Client:</a:t>
            </a:r>
            <a:r>
              <a:rPr lang="en-US" altLang="en-US" sz="2000" dirty="0">
                <a:ea typeface="ＭＳ Ｐゴシック" charset="-128"/>
              </a:rPr>
              <a:t> A browser that requests, receives, (using HTTP protocol) and </a:t>
            </a:r>
            <a:r>
              <a:rPr lang="en-US" altLang="en-US" sz="2000" dirty="0"/>
              <a:t>“</a:t>
            </a:r>
            <a:r>
              <a:rPr lang="en-US" altLang="ja-JP" sz="2000" dirty="0">
                <a:solidFill>
                  <a:srgbClr val="C00000"/>
                </a:solidFill>
              </a:rPr>
              <a:t>displays</a:t>
            </a:r>
            <a:r>
              <a:rPr lang="en-US" altLang="ja-JP" sz="2000" dirty="0"/>
              <a:t>” Web objects. </a:t>
            </a:r>
          </a:p>
          <a:p>
            <a:pPr lvl="1" algn="just">
              <a:spcAft>
                <a:spcPts val="600"/>
              </a:spcAft>
            </a:pPr>
            <a:r>
              <a:rPr lang="en-US" altLang="ja-JP" sz="2000" dirty="0"/>
              <a:t>E.g. PC, Mobile </a:t>
            </a: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solidFill>
                  <a:srgbClr val="CC0000"/>
                </a:solidFill>
                <a:ea typeface="ＭＳ Ｐゴシック" charset="-128"/>
              </a:rPr>
              <a:t>Server</a:t>
            </a:r>
            <a:r>
              <a:rPr lang="en-US" altLang="en-US" sz="2000" i="1" dirty="0">
                <a:solidFill>
                  <a:srgbClr val="CC0000"/>
                </a:solidFill>
                <a:ea typeface="ＭＳ Ｐゴシック" charset="-128"/>
              </a:rPr>
              <a:t>:</a:t>
            </a:r>
            <a:r>
              <a:rPr lang="en-US" altLang="en-US" sz="2000" dirty="0">
                <a:ea typeface="ＭＳ Ｐゴシック" charset="-128"/>
              </a:rPr>
              <a:t> Web server sends (using HTTP protocol) objects in response to requests.</a:t>
            </a: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ea typeface="ＭＳ Ｐゴシック" charset="-128"/>
              </a:rPr>
              <a:t>E.g. Apache Web Server</a:t>
            </a:r>
          </a:p>
          <a:p>
            <a:pPr>
              <a:lnSpc>
                <a:spcPct val="75000"/>
              </a:lnSpc>
              <a:buNone/>
            </a:pPr>
            <a:endParaRPr lang="en-US" altLang="en-US" sz="2400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4686326" y="2463503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(Web Browser)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573805" y="4008575"/>
            <a:ext cx="14269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Server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(Apache Web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Server)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1" name="Text Box 23"/>
          <p:cNvSpPr txBox="1">
            <a:spLocks noChangeArrowheads="1"/>
          </p:cNvSpPr>
          <p:nvPr/>
        </p:nvSpPr>
        <p:spPr bwMode="auto">
          <a:xfrm>
            <a:off x="4910958" y="5273675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Mobile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Web Browser)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grpSp>
        <p:nvGrpSpPr>
          <p:cNvPr id="62" name="Group 35"/>
          <p:cNvGrpSpPr>
            <a:grpSpLocks/>
          </p:cNvGrpSpPr>
          <p:nvPr/>
        </p:nvGrpSpPr>
        <p:grpSpPr bwMode="auto">
          <a:xfrm>
            <a:off x="5883827" y="2192337"/>
            <a:ext cx="2101850" cy="946150"/>
            <a:chOff x="3640" y="1346"/>
            <a:chExt cx="1324" cy="596"/>
          </a:xfrm>
        </p:grpSpPr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65" name="Group 36"/>
          <p:cNvGrpSpPr>
            <a:grpSpLocks/>
          </p:cNvGrpSpPr>
          <p:nvPr/>
        </p:nvGrpSpPr>
        <p:grpSpPr bwMode="auto">
          <a:xfrm>
            <a:off x="5994952" y="2400300"/>
            <a:ext cx="1971675" cy="904875"/>
            <a:chOff x="4141" y="394"/>
            <a:chExt cx="1242" cy="570"/>
          </a:xfrm>
        </p:grpSpPr>
        <p:sp>
          <p:nvSpPr>
            <p:cNvPr id="6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7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68" name="Group 37"/>
          <p:cNvGrpSpPr>
            <a:grpSpLocks/>
          </p:cNvGrpSpPr>
          <p:nvPr/>
        </p:nvGrpSpPr>
        <p:grpSpPr bwMode="auto">
          <a:xfrm rot="18416944">
            <a:off x="5860015" y="3686175"/>
            <a:ext cx="2101850" cy="946150"/>
            <a:chOff x="3640" y="1346"/>
            <a:chExt cx="1324" cy="596"/>
          </a:xfrm>
        </p:grpSpPr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0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71" name="Group 40"/>
          <p:cNvGrpSpPr>
            <a:grpSpLocks/>
          </p:cNvGrpSpPr>
          <p:nvPr/>
        </p:nvGrpSpPr>
        <p:grpSpPr bwMode="auto">
          <a:xfrm rot="18335063">
            <a:off x="5906052" y="3925887"/>
            <a:ext cx="1971675" cy="904875"/>
            <a:chOff x="4141" y="394"/>
            <a:chExt cx="1242" cy="570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pic>
        <p:nvPicPr>
          <p:cNvPr id="74" name="Picture 43" descr="iphone_stylized_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8052" y="4341812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44"/>
          <p:cNvGrpSpPr>
            <a:grpSpLocks/>
          </p:cNvGrpSpPr>
          <p:nvPr/>
        </p:nvGrpSpPr>
        <p:grpSpPr bwMode="auto">
          <a:xfrm>
            <a:off x="4863065" y="1524000"/>
            <a:ext cx="1066800" cy="1079500"/>
            <a:chOff x="-44" y="1473"/>
            <a:chExt cx="981" cy="1105"/>
          </a:xfrm>
        </p:grpSpPr>
        <p:pic>
          <p:nvPicPr>
            <p:cNvPr id="7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78" name="Group 47"/>
          <p:cNvGrpSpPr>
            <a:grpSpLocks/>
          </p:cNvGrpSpPr>
          <p:nvPr/>
        </p:nvGrpSpPr>
        <p:grpSpPr bwMode="auto">
          <a:xfrm>
            <a:off x="7984090" y="2689225"/>
            <a:ext cx="695325" cy="1282700"/>
            <a:chOff x="4140" y="429"/>
            <a:chExt cx="1425" cy="2396"/>
          </a:xfrm>
        </p:grpSpPr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" name="Rectangle 49"/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3" name="Rectangle 52"/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4" name="Group 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9" name="AutoShape 54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" name="AutoShape 55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" name="Group 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7" name="AutoShape 58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" name="AutoShape 59"/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7" name="Rectangle 60"/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9" name="Group 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5" name="AutoShape 6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6" name="AutoShape 64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1" name="Group 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3" name="AutoShape 6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" name="AutoShape 68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2" name="Rectangle 69"/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5" name="Oval 72"/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AutoShape 74"/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AutoShape 75"/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9" name="Oval 76"/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Oval 77"/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1" name="Oval 78"/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2" name="Rectangle 79"/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Cont..</a:t>
            </a:r>
            <a:r>
              <a:rPr lang="is-I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client initiates </a:t>
            </a:r>
            <a:r>
              <a:rPr lang="en-US" dirty="0">
                <a:solidFill>
                  <a:srgbClr val="C00000"/>
                </a:solidFill>
              </a:rPr>
              <a:t>TCP connection </a:t>
            </a:r>
            <a:r>
              <a:rPr lang="en-US" dirty="0"/>
              <a:t>(creates socket) to server using port </a:t>
            </a:r>
            <a:r>
              <a:rPr lang="en-US" dirty="0">
                <a:solidFill>
                  <a:srgbClr val="C00000"/>
                </a:solidFill>
              </a:rPr>
              <a:t>80.</a:t>
            </a:r>
          </a:p>
          <a:p>
            <a:pPr algn="just"/>
            <a:r>
              <a:rPr lang="en-US" dirty="0"/>
              <a:t>A server accepts TCP connection from client.</a:t>
            </a:r>
          </a:p>
          <a:p>
            <a:pPr algn="just"/>
            <a:r>
              <a:rPr lang="en-US" dirty="0"/>
              <a:t>HTTP messages (application-layer protocol messages) exchanged between browser (HTTP client) and Web server (HTTP server).</a:t>
            </a:r>
          </a:p>
          <a:p>
            <a:pPr algn="just"/>
            <a:r>
              <a:rPr lang="en-US" dirty="0"/>
              <a:t>HTTP is “</a:t>
            </a:r>
            <a:r>
              <a:rPr lang="en-US" dirty="0">
                <a:solidFill>
                  <a:srgbClr val="C00000"/>
                </a:solidFill>
              </a:rPr>
              <a:t>stateless protocol</a:t>
            </a:r>
            <a:r>
              <a:rPr lang="en-US" dirty="0"/>
              <a:t>”, server maintains no information about past client requests.</a:t>
            </a:r>
          </a:p>
          <a:p>
            <a:r>
              <a:rPr lang="en-US" dirty="0"/>
              <a:t>HTTP connection types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Non-persistent HTTP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Persistent HTTP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IN" sz="2000" dirty="0"/>
              <a:t>A Network application is an application </a:t>
            </a:r>
            <a:r>
              <a:rPr lang="en-IN" sz="2000" dirty="0">
                <a:solidFill>
                  <a:srgbClr val="C00000"/>
                </a:solidFill>
              </a:rPr>
              <a:t>running on one host </a:t>
            </a:r>
            <a:r>
              <a:rPr lang="en-IN" sz="2000" dirty="0"/>
              <a:t>and provides a </a:t>
            </a:r>
            <a:r>
              <a:rPr lang="en-IN" sz="2000" dirty="0">
                <a:solidFill>
                  <a:srgbClr val="C00000"/>
                </a:solidFill>
              </a:rPr>
              <a:t>communication</a:t>
            </a:r>
            <a:r>
              <a:rPr lang="en-IN" sz="2000" dirty="0"/>
              <a:t> to another application </a:t>
            </a:r>
            <a:r>
              <a:rPr lang="en-IN" sz="2000" dirty="0">
                <a:solidFill>
                  <a:srgbClr val="C00000"/>
                </a:solidFill>
              </a:rPr>
              <a:t>running on a different host</a:t>
            </a:r>
            <a:r>
              <a:rPr lang="en-IN" sz="2000" dirty="0"/>
              <a:t>. </a:t>
            </a:r>
            <a:endParaRPr lang="en-US" sz="2000" dirty="0"/>
          </a:p>
          <a:p>
            <a:pPr lvl="0" algn="just"/>
            <a:r>
              <a:rPr lang="en-IN" sz="2000" dirty="0"/>
              <a:t>A network application development is writing </a:t>
            </a:r>
            <a:r>
              <a:rPr lang="en-IN" sz="2000" dirty="0">
                <a:solidFill>
                  <a:srgbClr val="C00000"/>
                </a:solidFill>
              </a:rPr>
              <a:t>programs</a:t>
            </a:r>
            <a:r>
              <a:rPr lang="en-IN" sz="2000" dirty="0"/>
              <a:t> that </a:t>
            </a:r>
            <a:r>
              <a:rPr lang="en-IN" sz="2000" dirty="0">
                <a:solidFill>
                  <a:srgbClr val="C00000"/>
                </a:solidFill>
              </a:rPr>
              <a:t>run</a:t>
            </a:r>
            <a:r>
              <a:rPr lang="en-IN" sz="2000" dirty="0"/>
              <a:t> on different end systems and </a:t>
            </a:r>
            <a:r>
              <a:rPr lang="en-IN" sz="2000" dirty="0">
                <a:solidFill>
                  <a:srgbClr val="C00000"/>
                </a:solidFill>
              </a:rPr>
              <a:t>communicate</a:t>
            </a:r>
            <a:r>
              <a:rPr lang="en-IN" sz="2000" dirty="0"/>
              <a:t> with each other over the network.  </a:t>
            </a:r>
            <a:endParaRPr lang="en-US" sz="2000" dirty="0"/>
          </a:p>
          <a:p>
            <a:pPr lvl="0" algn="just"/>
            <a:r>
              <a:rPr lang="en-IN" sz="2000" dirty="0"/>
              <a:t>In the Web application there are two different programs that communicate with each other: </a:t>
            </a:r>
          </a:p>
          <a:p>
            <a:pPr lvl="1">
              <a:buClr>
                <a:schemeClr val="tx1"/>
              </a:buClr>
            </a:pPr>
            <a:r>
              <a:rPr lang="en-IN" sz="1800" dirty="0">
                <a:solidFill>
                  <a:srgbClr val="C00000"/>
                </a:solidFill>
              </a:rPr>
              <a:t>Browser</a:t>
            </a:r>
            <a:r>
              <a:rPr lang="en-IN" sz="1800" dirty="0"/>
              <a:t> program running in the </a:t>
            </a:r>
            <a:r>
              <a:rPr lang="en-IN" sz="1800" dirty="0">
                <a:solidFill>
                  <a:srgbClr val="C00000"/>
                </a:solidFill>
              </a:rPr>
              <a:t>user's</a:t>
            </a:r>
            <a:r>
              <a:rPr lang="en-IN" sz="1800" dirty="0"/>
              <a:t> host.</a:t>
            </a:r>
          </a:p>
          <a:p>
            <a:pPr lvl="1">
              <a:buClr>
                <a:schemeClr val="tx1"/>
              </a:buClr>
            </a:pPr>
            <a:r>
              <a:rPr lang="en-IN" sz="1800" dirty="0">
                <a:solidFill>
                  <a:srgbClr val="C00000"/>
                </a:solidFill>
              </a:rPr>
              <a:t>Web server </a:t>
            </a:r>
            <a:r>
              <a:rPr lang="en-IN" sz="1800" dirty="0"/>
              <a:t>program running in the </a:t>
            </a:r>
            <a:r>
              <a:rPr lang="en-IN" sz="1800" dirty="0">
                <a:solidFill>
                  <a:srgbClr val="C00000"/>
                </a:solidFill>
              </a:rPr>
              <a:t>Web server </a:t>
            </a:r>
            <a:r>
              <a:rPr lang="en-IN" sz="1800" dirty="0"/>
              <a:t>host.</a:t>
            </a:r>
            <a:endParaRPr lang="en-US" sz="1800" dirty="0"/>
          </a:p>
          <a:p>
            <a:pPr lvl="0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59846" y="4174776"/>
            <a:ext cx="6191905" cy="1728878"/>
            <a:chOff x="1759846" y="4174776"/>
            <a:chExt cx="6191905" cy="172887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543" y="4659666"/>
              <a:ext cx="3455523" cy="1243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9846" y="4435642"/>
              <a:ext cx="1855751" cy="1391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35641"/>
              <a:ext cx="1855751" cy="139181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43790" y="4174776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6814" y="419063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09" y="4026124"/>
            <a:ext cx="5753100" cy="2222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477" y="4097592"/>
            <a:ext cx="4431234" cy="2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300BB-0684-3D4D-B567-3547285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Non-persistent HTTP &amp;</a:t>
            </a:r>
            <a:br>
              <a:rPr lang="en-US" dirty="0"/>
            </a:br>
            <a:r>
              <a:rPr lang="en-US" dirty="0"/>
              <a:t>Persistent HTTP Connection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6A5FEA-2519-DF4A-9E30-CE87FAAD5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290E3E9-8906-CA43-84BA-1932115F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Non-persistent &amp; Persistent Connection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2107471-F6AE-5548-BB20-217F12698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600" y="990600"/>
            <a:ext cx="4989000" cy="5334000"/>
          </a:xfrm>
        </p:spPr>
        <p:txBody>
          <a:bodyPr>
            <a:normAutofit/>
          </a:bodyPr>
          <a:lstStyle/>
          <a:p>
            <a:pPr marL="342900" lvl="1" indent="-3429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ea typeface="ＭＳ Ｐゴシック" charset="-128"/>
              </a:rPr>
              <a:t>In Client-Server communication, Client making a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series of requests</a:t>
            </a:r>
            <a:r>
              <a:rPr lang="en-US" sz="2200" dirty="0">
                <a:ea typeface="ＭＳ Ｐゴシック" charset="-128"/>
              </a:rPr>
              <a:t> to server, Server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responding</a:t>
            </a:r>
            <a:r>
              <a:rPr lang="en-US" sz="2200" dirty="0">
                <a:ea typeface="ＭＳ Ｐゴシック" charset="-128"/>
              </a:rPr>
              <a:t> to each of the requests. </a:t>
            </a:r>
          </a:p>
          <a:p>
            <a:pPr marL="342900" lvl="1" indent="-3429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ea typeface="ＭＳ Ｐゴシック" charset="-128"/>
              </a:rPr>
              <a:t>Series of requests may be made back to back or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periodically</a:t>
            </a:r>
            <a:r>
              <a:rPr lang="en-US" sz="2200" dirty="0">
                <a:ea typeface="ＭＳ Ｐゴシック" charset="-128"/>
              </a:rPr>
              <a:t> at regular time interval.</a:t>
            </a:r>
          </a:p>
          <a:p>
            <a:pPr marL="342900" lvl="1" indent="-3429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ea typeface="ＭＳ Ｐゴシック" charset="-128"/>
              </a:rPr>
              <a:t>So, Application developer need to make an important decision; </a:t>
            </a:r>
          </a:p>
          <a:p>
            <a:pPr marL="742950" lvl="2" indent="-342900"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000" dirty="0">
                <a:ea typeface="ＭＳ Ｐゴシック" charset="-128"/>
              </a:rPr>
              <a:t>Should each request/response pair be sent over a </a:t>
            </a: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separate TCP connection</a:t>
            </a:r>
            <a:r>
              <a:rPr lang="en-US" sz="2000" dirty="0">
                <a:ea typeface="ＭＳ Ｐゴシック" charset="-128"/>
              </a:rPr>
              <a:t>.</a:t>
            </a:r>
          </a:p>
          <a:p>
            <a:pPr marL="742950" lvl="2" indent="-342900"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  <a:ea typeface="ＭＳ Ｐゴシック" charset="-128"/>
              </a:rPr>
              <a:t>OR</a:t>
            </a:r>
            <a:r>
              <a:rPr lang="en-US" sz="2000" dirty="0">
                <a:ea typeface="ＭＳ Ｐゴシック" charset="-128"/>
              </a:rPr>
              <a:t> should all of the requests and corresponding responses be sent over </a:t>
            </a: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same TCP connection</a:t>
            </a:r>
            <a:r>
              <a:rPr lang="en-US" sz="2000" dirty="0">
                <a:ea typeface="ＭＳ Ｐゴシック" charset="-128"/>
              </a:rPr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5BE06D4-8334-2240-B1A4-0331BD625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0" y="990600"/>
            <a:ext cx="3617400" cy="5334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93A775-D285-7243-93F3-7AE22FB4B4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187001-C427-7E47-BAD5-577D4185B5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752" y="2209800"/>
            <a:ext cx="1066800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C3E84D-84CE-B74D-82B8-0A3D1DF666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1100" y="3046896"/>
            <a:ext cx="1422400" cy="142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A20ABC4-1347-9044-82CE-07C0C52DFF0F}"/>
              </a:ext>
            </a:extLst>
          </p:cNvPr>
          <p:cNvCxnSpPr>
            <a:cxnSpLocks/>
          </p:cNvCxnSpPr>
          <p:nvPr/>
        </p:nvCxnSpPr>
        <p:spPr>
          <a:xfrm>
            <a:off x="6571020" y="2590800"/>
            <a:ext cx="1046790" cy="45609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3A3E301-4D1F-134F-B56E-579C0923C53C}"/>
              </a:ext>
            </a:extLst>
          </p:cNvPr>
          <p:cNvCxnSpPr>
            <a:cxnSpLocks/>
          </p:cNvCxnSpPr>
          <p:nvPr/>
        </p:nvCxnSpPr>
        <p:spPr>
          <a:xfrm>
            <a:off x="6476910" y="3046896"/>
            <a:ext cx="954190" cy="44167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2A8C4CC-030B-144B-999E-920BF0B65DC8}"/>
              </a:ext>
            </a:extLst>
          </p:cNvPr>
          <p:cNvCxnSpPr>
            <a:cxnSpLocks/>
          </p:cNvCxnSpPr>
          <p:nvPr/>
        </p:nvCxnSpPr>
        <p:spPr>
          <a:xfrm>
            <a:off x="5990064" y="3262796"/>
            <a:ext cx="1383568" cy="8075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repeatCount="indefinite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Non-persistent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spcAft>
                <a:spcPts val="600"/>
              </a:spcAft>
            </a:pPr>
            <a:r>
              <a:rPr lang="en-IN" dirty="0"/>
              <a:t>A non-persistent connection is closed after the server sends the requested object to the client. </a:t>
            </a:r>
          </a:p>
          <a:p>
            <a:pPr lvl="0" algn="just">
              <a:spcAft>
                <a:spcPts val="600"/>
              </a:spcAft>
            </a:pPr>
            <a:r>
              <a:rPr lang="en-IN" dirty="0"/>
              <a:t>The connection is used exactly for </a:t>
            </a:r>
            <a:r>
              <a:rPr lang="en-IN" dirty="0">
                <a:solidFill>
                  <a:srgbClr val="C00000"/>
                </a:solidFill>
              </a:rPr>
              <a:t>one request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one response</a:t>
            </a:r>
            <a:r>
              <a:rPr lang="en-IN" dirty="0"/>
              <a:t>.</a:t>
            </a:r>
            <a:endParaRPr lang="en-US" dirty="0"/>
          </a:p>
          <a:p>
            <a:pPr lvl="0" algn="just">
              <a:spcAft>
                <a:spcPts val="600"/>
              </a:spcAft>
            </a:pPr>
            <a:r>
              <a:rPr lang="en-IN" dirty="0"/>
              <a:t>For downloading </a:t>
            </a:r>
            <a:r>
              <a:rPr lang="en-IN" dirty="0">
                <a:solidFill>
                  <a:srgbClr val="C00000"/>
                </a:solidFill>
              </a:rPr>
              <a:t>multiple objects</a:t>
            </a:r>
            <a:r>
              <a:rPr lang="en-IN" dirty="0"/>
              <a:t> it required </a:t>
            </a:r>
            <a:r>
              <a:rPr lang="en-IN" dirty="0">
                <a:solidFill>
                  <a:srgbClr val="C00000"/>
                </a:solidFill>
              </a:rPr>
              <a:t>multiple connections</a:t>
            </a:r>
            <a:r>
              <a:rPr lang="en-IN" dirty="0"/>
              <a:t>.</a:t>
            </a:r>
            <a:endParaRPr lang="en-US" dirty="0"/>
          </a:p>
          <a:p>
            <a:pPr lvl="0" algn="just">
              <a:spcAft>
                <a:spcPts val="600"/>
              </a:spcAft>
            </a:pPr>
            <a:r>
              <a:rPr lang="en-IN" dirty="0"/>
              <a:t>Non-persistent connections are the default mode for </a:t>
            </a:r>
            <a:r>
              <a:rPr lang="en-IN" dirty="0">
                <a:solidFill>
                  <a:srgbClr val="C00000"/>
                </a:solidFill>
              </a:rPr>
              <a:t>HTTP/1.0</a:t>
            </a:r>
            <a:r>
              <a:rPr lang="en-IN" dirty="0"/>
              <a:t>.</a:t>
            </a:r>
          </a:p>
          <a:p>
            <a:pPr lvl="0" algn="just"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Example:</a:t>
            </a:r>
          </a:p>
          <a:p>
            <a:pPr lvl="0" algn="just">
              <a:spcAft>
                <a:spcPts val="600"/>
              </a:spcAft>
            </a:pPr>
            <a:r>
              <a:rPr lang="en-US" dirty="0"/>
              <a:t>Transferring a webpage from server to client, webpage consists of a base HTML file and 10 JPEG images. </a:t>
            </a:r>
          </a:p>
          <a:p>
            <a:pPr lvl="0" algn="just">
              <a:spcAft>
                <a:spcPts val="600"/>
              </a:spcAft>
            </a:pPr>
            <a:r>
              <a:rPr lang="en-US" dirty="0"/>
              <a:t>Total 11 object are reside on server.</a:t>
            </a:r>
          </a:p>
        </p:txBody>
      </p:sp>
    </p:spTree>
    <p:extLst>
      <p:ext uri="{BB962C8B-B14F-4D97-AF65-F5344CB8AC3E}">
        <p14:creationId xmlns:p14="http://schemas.microsoft.com/office/powerpoint/2010/main" val="11337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4875426" y="4528566"/>
            <a:ext cx="3667127" cy="3148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269083" y="5715790"/>
            <a:ext cx="3619499" cy="60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269083" y="4805292"/>
            <a:ext cx="4350539" cy="85255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875426" y="3236176"/>
            <a:ext cx="3667127" cy="11280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241393" y="2895600"/>
            <a:ext cx="4011215" cy="13264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691063" y="1969755"/>
            <a:ext cx="4062013" cy="10782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269084" y="1687283"/>
            <a:ext cx="4026691" cy="8697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Non-persistent HTTP – Cont.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URL: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295400" y="1041400"/>
            <a:ext cx="6996113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en-US" b="1" dirty="0" err="1">
                <a:latin typeface="Courier New" charset="0"/>
              </a:rPr>
              <a:t>www.someSchool.edu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someDepartment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home.index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67" name="Rectangle 4"/>
          <p:cNvSpPr txBox="1">
            <a:spLocks noChangeArrowheads="1"/>
          </p:cNvSpPr>
          <p:nvPr/>
        </p:nvSpPr>
        <p:spPr>
          <a:xfrm>
            <a:off x="250036" y="1653379"/>
            <a:ext cx="4452934" cy="1017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1a</a:t>
            </a:r>
            <a:r>
              <a:rPr lang="en-US" altLang="en-US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en-US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en-US" sz="1800" dirty="0" err="1">
                <a:ea typeface="ＭＳ Ｐゴシック" charset="-128"/>
              </a:rPr>
              <a:t>www.someSchool.edu</a:t>
            </a:r>
            <a:r>
              <a:rPr lang="en-US" altLang="en-US" sz="1800" dirty="0">
                <a:ea typeface="ＭＳ Ｐゴシック" charset="-128"/>
              </a:rPr>
              <a:t> on port 80</a:t>
            </a: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4665266" y="1914128"/>
            <a:ext cx="44005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at host </a:t>
            </a:r>
            <a:r>
              <a:rPr lang="en-US" altLang="en-US" sz="1800" dirty="0" err="1">
                <a:latin typeface="+mn-lt"/>
              </a:rPr>
              <a:t>www.someSchool.edu</a:t>
            </a:r>
            <a:r>
              <a:rPr lang="en-US" altLang="en-US" sz="1800" dirty="0">
                <a:latin typeface="+mn-lt"/>
              </a:rPr>
              <a:t> waiting for TCP connection at port 80.  </a:t>
            </a:r>
            <a:r>
              <a:rPr lang="ja-JP" altLang="en-US" sz="1800" dirty="0">
                <a:latin typeface="+mn-lt"/>
              </a:rPr>
              <a:t>“</a:t>
            </a:r>
            <a:r>
              <a:rPr lang="en-US" altLang="ja-JP" sz="1800" dirty="0">
                <a:latin typeface="+mn-lt"/>
              </a:rPr>
              <a:t>accepts</a:t>
            </a:r>
            <a:r>
              <a:rPr lang="ja-JP" altLang="en-US" sz="1800" dirty="0">
                <a:latin typeface="+mn-lt"/>
              </a:rPr>
              <a:t>”</a:t>
            </a:r>
            <a:r>
              <a:rPr lang="en-US" altLang="ja-JP" sz="1800" dirty="0">
                <a:latin typeface="+mn-lt"/>
              </a:rPr>
              <a:t> connection, notifying client</a:t>
            </a:r>
            <a:endParaRPr lang="en-US" altLang="en-US" sz="1800" dirty="0">
              <a:latin typeface="+mn-lt"/>
            </a:endParaRPr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>
            <a:off x="3748088" y="1972068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247653" y="2830500"/>
            <a:ext cx="4024313" cy="14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client sends HTTP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sz="1800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sz="1800" dirty="0" err="1">
                <a:latin typeface="+mn-lt"/>
              </a:rPr>
              <a:t>someDepartment</a:t>
            </a:r>
            <a:r>
              <a:rPr lang="en-US" altLang="en-US" sz="1800" dirty="0">
                <a:latin typeface="+mn-lt"/>
              </a:rPr>
              <a:t>/</a:t>
            </a:r>
            <a:r>
              <a:rPr lang="en-US" altLang="en-US" sz="1800" dirty="0" err="1">
                <a:latin typeface="+mn-lt"/>
              </a:rPr>
              <a:t>home.index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flipH="1">
            <a:off x="3748089" y="2688826"/>
            <a:ext cx="1095374" cy="38973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4877716" y="3215356"/>
            <a:ext cx="3810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receives request message, forms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sz="1800" dirty="0">
                <a:latin typeface="+mn-lt"/>
              </a:rPr>
              <a:t> containing requested object, and sends message into its socket</a:t>
            </a:r>
          </a:p>
        </p:txBody>
      </p:sp>
      <p:sp>
        <p:nvSpPr>
          <p:cNvPr id="73" name="Line 9"/>
          <p:cNvSpPr>
            <a:spLocks noChangeShapeType="1"/>
          </p:cNvSpPr>
          <p:nvPr/>
        </p:nvSpPr>
        <p:spPr bwMode="auto">
          <a:xfrm>
            <a:off x="3892551" y="3164056"/>
            <a:ext cx="1091407" cy="64174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H="1">
            <a:off x="3888583" y="4185151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4819649" y="4490466"/>
            <a:ext cx="4324351" cy="49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  4.</a:t>
            </a:r>
            <a:r>
              <a:rPr lang="en-US" altLang="en-US" sz="1800" dirty="0">
                <a:latin typeface="+mn-lt"/>
              </a:rPr>
              <a:t> HTTP server closes TCP connection. </a:t>
            </a:r>
          </a:p>
        </p:txBody>
      </p:sp>
      <p:sp>
        <p:nvSpPr>
          <p:cNvPr id="76" name="Rectangle 6"/>
          <p:cNvSpPr txBox="1">
            <a:spLocks noChangeArrowheads="1"/>
          </p:cNvSpPr>
          <p:nvPr/>
        </p:nvSpPr>
        <p:spPr>
          <a:xfrm>
            <a:off x="253209" y="4772024"/>
            <a:ext cx="4590254" cy="8960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9713">
              <a:buFont typeface="Wingdings" charset="2"/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5.</a:t>
            </a:r>
            <a:r>
              <a:rPr lang="en-US" altLang="en-US" sz="1800" dirty="0">
                <a:ea typeface="ＭＳ Ｐゴシック" charset="-128"/>
              </a:rPr>
              <a:t> HTTP client receives response message containing html file, displays html. Parsing html file, finds 10 referenced jpeg objects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269084" y="571579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sz="1800" dirty="0">
                <a:latin typeface="+mn-lt"/>
              </a:rPr>
              <a:t> Steps 1-5 repeated for each of 10 jpeg objects</a:t>
            </a:r>
          </a:p>
        </p:txBody>
      </p:sp>
      <p:grpSp>
        <p:nvGrpSpPr>
          <p:cNvPr id="85" name="Group 84"/>
          <p:cNvGrpSpPr/>
          <p:nvPr/>
        </p:nvGrpSpPr>
        <p:grpSpPr>
          <a:xfrm flipH="1">
            <a:off x="8473190" y="1653379"/>
            <a:ext cx="745845" cy="4816934"/>
            <a:chOff x="-5046783" y="2095500"/>
            <a:chExt cx="12167477" cy="4816934"/>
          </a:xfrm>
        </p:grpSpPr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476250" y="2095500"/>
              <a:ext cx="0" cy="44958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Text Box 12"/>
            <p:cNvSpPr txBox="1">
              <a:spLocks noChangeArrowheads="1"/>
            </p:cNvSpPr>
            <p:nvPr/>
          </p:nvSpPr>
          <p:spPr bwMode="auto">
            <a:xfrm>
              <a:off x="-5046783" y="6512324"/>
              <a:ext cx="1216747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03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9" grpId="0" animBg="1"/>
      <p:bldP spid="67" grpId="0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Non-persistent HTTP: Response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RTT(round-trip time): </a:t>
            </a:r>
            <a:r>
              <a:rPr lang="en-US" sz="2400" dirty="0"/>
              <a:t>A time for a small packet to travel from client to server and vice versa.</a:t>
            </a:r>
          </a:p>
          <a:p>
            <a:pPr algn="just"/>
            <a:r>
              <a:rPr lang="en-US" sz="2400" dirty="0">
                <a:solidFill>
                  <a:srgbClr val="C00000"/>
                </a:solidFill>
              </a:rPr>
              <a:t>HTTP response time</a:t>
            </a:r>
            <a:r>
              <a:rPr lang="en-US" sz="2400" dirty="0"/>
              <a:t>:</a:t>
            </a:r>
          </a:p>
          <a:p>
            <a:pPr lvl="1" algn="just"/>
            <a:r>
              <a:rPr lang="en-US" sz="2000" dirty="0"/>
              <a:t>one RTT to initiate TCP connection.</a:t>
            </a:r>
          </a:p>
          <a:p>
            <a:pPr lvl="1" algn="just"/>
            <a:r>
              <a:rPr lang="en-US" sz="2000" dirty="0"/>
              <a:t>one RTT for HTTP request and first few bytes of HTTP response to return.</a:t>
            </a:r>
          </a:p>
          <a:p>
            <a:pPr lvl="1" algn="just"/>
            <a:r>
              <a:rPr lang="en-US" sz="2000" dirty="0"/>
              <a:t>File transmission time</a:t>
            </a:r>
          </a:p>
          <a:p>
            <a:endParaRPr lang="en-US" dirty="0"/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>
            <a:off x="6112926" y="179469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>
            <a:off x="7803613" y="178834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6127213" y="2026470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6112926" y="2464620"/>
            <a:ext cx="1673225" cy="403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7" name="Line 19"/>
          <p:cNvSpPr>
            <a:spLocks noChangeShapeType="1"/>
          </p:cNvSpPr>
          <p:nvPr/>
        </p:nvSpPr>
        <p:spPr bwMode="auto">
          <a:xfrm>
            <a:off x="6120863" y="2972620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flipH="1">
            <a:off x="6136738" y="3455220"/>
            <a:ext cx="1673225" cy="379412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9" name="AutoShape 21"/>
          <p:cNvSpPr>
            <a:spLocks/>
          </p:cNvSpPr>
          <p:nvPr/>
        </p:nvSpPr>
        <p:spPr bwMode="auto">
          <a:xfrm>
            <a:off x="7882988" y="3371082"/>
            <a:ext cx="74613" cy="182563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0" name="Text Box 22"/>
          <p:cNvSpPr txBox="1">
            <a:spLocks noChangeArrowheads="1"/>
          </p:cNvSpPr>
          <p:nvPr/>
        </p:nvSpPr>
        <p:spPr bwMode="auto">
          <a:xfrm>
            <a:off x="7913151" y="3067870"/>
            <a:ext cx="9652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time to 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transmit 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file</a:t>
            </a:r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5722401" y="2001070"/>
            <a:ext cx="390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4592101" y="1713732"/>
            <a:ext cx="1231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initiate TCP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connection</a:t>
            </a:r>
          </a:p>
        </p:txBody>
      </p:sp>
      <p:sp>
        <p:nvSpPr>
          <p:cNvPr id="73" name="AutoShape 25"/>
          <p:cNvSpPr>
            <a:spLocks/>
          </p:cNvSpPr>
          <p:nvPr/>
        </p:nvSpPr>
        <p:spPr bwMode="auto">
          <a:xfrm>
            <a:off x="5857338" y="2051870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5374738" y="2263007"/>
            <a:ext cx="5778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RTT</a:t>
            </a: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>
            <a:off x="5771613" y="2905945"/>
            <a:ext cx="354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6" name="Text Box 28"/>
          <p:cNvSpPr txBox="1">
            <a:spLocks noChangeArrowheads="1"/>
          </p:cNvSpPr>
          <p:nvPr/>
        </p:nvSpPr>
        <p:spPr bwMode="auto">
          <a:xfrm>
            <a:off x="5020726" y="2605907"/>
            <a:ext cx="862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request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file</a:t>
            </a:r>
          </a:p>
        </p:txBody>
      </p:sp>
      <p:sp>
        <p:nvSpPr>
          <p:cNvPr id="77" name="AutoShape 29"/>
          <p:cNvSpPr>
            <a:spLocks/>
          </p:cNvSpPr>
          <p:nvPr/>
        </p:nvSpPr>
        <p:spPr bwMode="auto">
          <a:xfrm>
            <a:off x="5863688" y="2961507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5393788" y="3185345"/>
            <a:ext cx="5778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RTT</a:t>
            </a:r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 flipH="1">
            <a:off x="5782726" y="3894957"/>
            <a:ext cx="3429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5239801" y="3742557"/>
            <a:ext cx="950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file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received</a:t>
            </a:r>
          </a:p>
        </p:txBody>
      </p: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5887501" y="4641082"/>
            <a:ext cx="568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time</a:t>
            </a:r>
          </a:p>
        </p:txBody>
      </p:sp>
      <p:sp>
        <p:nvSpPr>
          <p:cNvPr id="82" name="Text Box 38"/>
          <p:cNvSpPr txBox="1">
            <a:spLocks noChangeArrowheads="1"/>
          </p:cNvSpPr>
          <p:nvPr/>
        </p:nvSpPr>
        <p:spPr bwMode="auto">
          <a:xfrm>
            <a:off x="7565488" y="4623620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time</a:t>
            </a:r>
          </a:p>
        </p:txBody>
      </p:sp>
      <p:grpSp>
        <p:nvGrpSpPr>
          <p:cNvPr id="83" name="Group 43"/>
          <p:cNvGrpSpPr>
            <a:grpSpLocks/>
          </p:cNvGrpSpPr>
          <p:nvPr/>
        </p:nvGrpSpPr>
        <p:grpSpPr bwMode="auto">
          <a:xfrm>
            <a:off x="7603588" y="1021582"/>
            <a:ext cx="423863" cy="684213"/>
            <a:chOff x="4140" y="429"/>
            <a:chExt cx="1425" cy="2396"/>
          </a:xfrm>
        </p:grpSpPr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Rectangle 45"/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Rectangle 48"/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9" name="Group 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50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5" name="AutoShape 5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1" name="Group 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5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" name="AutoShape 55"/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2" name="Rectangle 56"/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3" name="Rectangle 57"/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4" name="Group 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59"/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" name="AutoShape 60"/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5" name="Freeform 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6" name="Group 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63"/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" name="AutoShape 64"/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7" name="Rectangle 65"/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Freeform 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9" name="Freeform 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1" name="Freeform 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2" name="AutoShape 70"/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3" name="AutoShape 71"/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7" name="Rectangle 75"/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116" name="Group 76"/>
          <p:cNvGrpSpPr>
            <a:grpSpLocks/>
          </p:cNvGrpSpPr>
          <p:nvPr/>
        </p:nvGrpSpPr>
        <p:grpSpPr bwMode="auto">
          <a:xfrm>
            <a:off x="5601751" y="1043807"/>
            <a:ext cx="698500" cy="709613"/>
            <a:chOff x="-44" y="1473"/>
            <a:chExt cx="981" cy="1105"/>
          </a:xfrm>
        </p:grpSpPr>
        <p:pic>
          <p:nvPicPr>
            <p:cNvPr id="117" name="Picture 77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34400" y="5218165"/>
            <a:ext cx="8875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i="1" dirty="0"/>
              <a:t>Non-persistent HTTP response time = 2RTT  +  file transmission time</a:t>
            </a:r>
          </a:p>
        </p:txBody>
      </p:sp>
    </p:spTree>
    <p:extLst>
      <p:ext uri="{BB962C8B-B14F-4D97-AF65-F5344CB8AC3E}">
        <p14:creationId xmlns:p14="http://schemas.microsoft.com/office/powerpoint/2010/main" val="187618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1" grpId="0"/>
      <p:bldP spid="82" grpId="0"/>
      <p:bldP spid="1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/>
              <a:t>Server </a:t>
            </a:r>
            <a:r>
              <a:rPr lang="en-IN" dirty="0">
                <a:solidFill>
                  <a:srgbClr val="C00000"/>
                </a:solidFill>
              </a:rPr>
              <a:t>leaves</a:t>
            </a:r>
            <a:r>
              <a:rPr lang="en-IN" dirty="0"/>
              <a:t> the TCP connection open after sending responses. </a:t>
            </a:r>
          </a:p>
          <a:p>
            <a:pPr lvl="0" algn="just"/>
            <a:r>
              <a:rPr lang="en-IN" dirty="0"/>
              <a:t>Subsequent HTTP messages between same client and server sent over open connection.</a:t>
            </a:r>
          </a:p>
          <a:p>
            <a:pPr lvl="0" algn="just"/>
            <a:r>
              <a:rPr lang="en-IN" dirty="0"/>
              <a:t>The server closes the connection only when it is not used for a </a:t>
            </a:r>
            <a:r>
              <a:rPr lang="en-IN" dirty="0">
                <a:solidFill>
                  <a:srgbClr val="C00000"/>
                </a:solidFill>
              </a:rPr>
              <a:t>certain</a:t>
            </a:r>
            <a:r>
              <a:rPr lang="en-IN" dirty="0"/>
              <a:t> configurable </a:t>
            </a:r>
            <a:r>
              <a:rPr lang="en-IN" dirty="0">
                <a:solidFill>
                  <a:srgbClr val="C00000"/>
                </a:solidFill>
              </a:rPr>
              <a:t>amount of time</a:t>
            </a:r>
            <a:r>
              <a:rPr lang="en-IN" dirty="0"/>
              <a:t>. </a:t>
            </a:r>
            <a:endParaRPr lang="en-US" dirty="0"/>
          </a:p>
          <a:p>
            <a:pPr lvl="0" algn="just"/>
            <a:r>
              <a:rPr lang="en-IN" dirty="0"/>
              <a:t>It requires as little as one </a:t>
            </a:r>
            <a:r>
              <a:rPr lang="en-IN" dirty="0">
                <a:solidFill>
                  <a:srgbClr val="C00000"/>
                </a:solidFill>
              </a:rPr>
              <a:t>round-trip time </a:t>
            </a:r>
            <a:r>
              <a:rPr lang="en-IN" dirty="0"/>
              <a:t>(RTT) for all the referenced objects.</a:t>
            </a:r>
            <a:endParaRPr lang="en-US" dirty="0"/>
          </a:p>
          <a:p>
            <a:pPr lvl="0" algn="just"/>
            <a:r>
              <a:rPr lang="en-IN" dirty="0"/>
              <a:t>With persistent connections, the performance is improved by </a:t>
            </a:r>
            <a:r>
              <a:rPr lang="en-IN" dirty="0">
                <a:solidFill>
                  <a:srgbClr val="C00000"/>
                </a:solidFill>
              </a:rPr>
              <a:t>20%</a:t>
            </a:r>
            <a:r>
              <a:rPr lang="en-IN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IN" dirty="0"/>
              <a:t>Persistent connections are the default mode for </a:t>
            </a:r>
            <a:r>
              <a:rPr lang="en-IN" dirty="0">
                <a:solidFill>
                  <a:srgbClr val="C00000"/>
                </a:solidFill>
              </a:rPr>
              <a:t>HTTP/1.1</a:t>
            </a:r>
            <a:r>
              <a:rPr lang="en-IN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2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Request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Response Message</a:t>
            </a:r>
          </a:p>
          <a:p>
            <a:pPr marL="51435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HTTP Request Message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It is in ASCII format which means that human-readable format.</a:t>
            </a:r>
          </a:p>
          <a:p>
            <a:pPr lvl="0"/>
            <a:r>
              <a:rPr lang="en-IN" dirty="0"/>
              <a:t>HTTP request message consist three part: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Request line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Header line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Carriage return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22250" y="3036888"/>
            <a:ext cx="20555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request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(GET, POST,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 commands)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600200" y="3269079"/>
            <a:ext cx="1193800" cy="245646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2670175" y="3705225"/>
            <a:ext cx="149225" cy="1957388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790975" y="4222750"/>
            <a:ext cx="923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 lines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2057400" y="5789612"/>
            <a:ext cx="763589" cy="7521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88913" y="5121275"/>
            <a:ext cx="22685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carriage return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(line feed at start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of line indicates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end of header lines)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2809875" y="3403600"/>
            <a:ext cx="6054725" cy="25685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GET /</a:t>
            </a:r>
            <a:r>
              <a:rPr lang="en-US" altLang="en-US" sz="1800" b="1" dirty="0" err="1">
                <a:latin typeface="Courier New" charset="0"/>
              </a:rPr>
              <a:t>index.html</a:t>
            </a:r>
            <a:r>
              <a:rPr lang="en-US" altLang="en-US" sz="1800" b="1" dirty="0">
                <a:latin typeface="Courier New" charset="0"/>
              </a:rPr>
              <a:t>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Host: www-</a:t>
            </a:r>
            <a:r>
              <a:rPr lang="en-US" altLang="en-US" sz="1800" b="1" dirty="0" err="1">
                <a:latin typeface="Courier New" charset="0"/>
              </a:rPr>
              <a:t>net.cs.umass.edu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Accept: text/</a:t>
            </a:r>
            <a:r>
              <a:rPr lang="en-US" altLang="en-US" sz="1800" b="1" dirty="0" err="1">
                <a:latin typeface="Courier New" charset="0"/>
              </a:rPr>
              <a:t>html,application</a:t>
            </a:r>
            <a:r>
              <a:rPr lang="en-US" altLang="en-US" sz="1800" b="1" dirty="0">
                <a:latin typeface="Courier New" charset="0"/>
              </a:rPr>
              <a:t>/</a:t>
            </a:r>
            <a:r>
              <a:rPr lang="en-US" altLang="en-US" sz="1800" b="1" dirty="0" err="1">
                <a:latin typeface="Courier New" charset="0"/>
              </a:rPr>
              <a:t>xhtml+xml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Accept-Language: </a:t>
            </a:r>
            <a:r>
              <a:rPr lang="en-US" altLang="en-US" sz="1800" b="1" dirty="0" err="1">
                <a:latin typeface="Courier New" charset="0"/>
              </a:rPr>
              <a:t>en-us,en;q</a:t>
            </a:r>
            <a:r>
              <a:rPr lang="en-US" altLang="en-US" sz="1800" b="1" dirty="0">
                <a:latin typeface="Courier New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Accept-Encoding: </a:t>
            </a:r>
            <a:r>
              <a:rPr lang="en-US" altLang="en-US" sz="1800" b="1" dirty="0" err="1">
                <a:latin typeface="Courier New" charset="0"/>
              </a:rPr>
              <a:t>gzip,deflate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6334125" y="2921000"/>
            <a:ext cx="166688" cy="51435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384925" y="2633663"/>
            <a:ext cx="2258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n-lt"/>
              </a:rPr>
              <a:t>carriage return character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537325" y="2930525"/>
            <a:ext cx="1750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n-lt"/>
              </a:rPr>
              <a:t>line-feed character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6615113" y="3230563"/>
            <a:ext cx="80962" cy="252412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HTTP Request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n-lt"/>
              </a:rPr>
              <a:t>The request line has three fields: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Method</a:t>
            </a:r>
            <a:r>
              <a:rPr lang="en-US" dirty="0">
                <a:latin typeface="+mn-lt"/>
              </a:rPr>
              <a:t> field,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URL</a:t>
            </a:r>
            <a:r>
              <a:rPr lang="en-US" dirty="0">
                <a:latin typeface="+mn-lt"/>
              </a:rPr>
              <a:t> field, and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HTTP version </a:t>
            </a:r>
            <a:r>
              <a:rPr lang="en-US" dirty="0">
                <a:latin typeface="+mn-lt"/>
              </a:rPr>
              <a:t>field. </a:t>
            </a:r>
          </a:p>
          <a:p>
            <a:pPr algn="just"/>
            <a:r>
              <a:rPr lang="en-US" dirty="0">
                <a:latin typeface="+mn-lt"/>
              </a:rPr>
              <a:t>The method field can take on several different values, including GET, POST, HEAD, PUT, and DELETE.</a:t>
            </a:r>
          </a:p>
          <a:p>
            <a:pPr algn="just"/>
            <a:r>
              <a:rPr lang="en-US" dirty="0">
                <a:latin typeface="+mn-lt"/>
              </a:rPr>
              <a:t>In above message, browser is requesting the object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somedir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/page.html </a:t>
            </a:r>
            <a:r>
              <a:rPr lang="en-US" dirty="0">
                <a:latin typeface="+mn-lt"/>
              </a:rPr>
              <a:t>and version is self-explanatory; browser implements version HTTP/1.1.</a:t>
            </a:r>
          </a:p>
          <a:p>
            <a:pPr algn="just"/>
            <a:r>
              <a:rPr lang="en-US" dirty="0">
                <a:latin typeface="+mn-lt"/>
              </a:rPr>
              <a:t>The header line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Host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www-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net.cs.umass.edu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+mn-lt"/>
              </a:rPr>
              <a:t>specifies the host on which the object resides.</a:t>
            </a:r>
          </a:p>
          <a:p>
            <a:pPr algn="just"/>
            <a:r>
              <a:rPr lang="en-US" dirty="0">
                <a:latin typeface="+mn-lt"/>
              </a:rPr>
              <a:t>User agent indicate browser name and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HTTP Response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HTTP response message consist of three part</a:t>
            </a:r>
            <a:r>
              <a:rPr lang="en-US" b="1" dirty="0"/>
              <a:t>:</a:t>
            </a:r>
            <a:endParaRPr lang="en-IN" dirty="0"/>
          </a:p>
          <a:p>
            <a:pPr marL="914400" lvl="1" indent="-45720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/>
              <a:t>Status line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/>
              <a:t>Header line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/>
              <a:t>Data (Entity body)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0500" y="2514600"/>
            <a:ext cx="165417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code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phrase)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1371600" y="2795587"/>
            <a:ext cx="835025" cy="48869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2057400" y="3078162"/>
            <a:ext cx="257175" cy="2941638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128331" y="3967237"/>
            <a:ext cx="9236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 lines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447800" y="5981710"/>
            <a:ext cx="758825" cy="11429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250093" y="5394325"/>
            <a:ext cx="12702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data, e.g.,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requested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HTML file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243138" y="2743200"/>
            <a:ext cx="6311900" cy="35591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Email</a:t>
            </a:r>
          </a:p>
          <a:p>
            <a:r>
              <a:rPr lang="en-US" sz="2800" dirty="0"/>
              <a:t>Web</a:t>
            </a:r>
          </a:p>
          <a:p>
            <a:r>
              <a:rPr lang="en-US" sz="2800" dirty="0"/>
              <a:t>Remote Login</a:t>
            </a:r>
          </a:p>
          <a:p>
            <a:r>
              <a:rPr lang="en-US" sz="2800" dirty="0"/>
              <a:t>P2P File Sharing</a:t>
            </a:r>
          </a:p>
          <a:p>
            <a:r>
              <a:rPr lang="en-US" sz="2800" dirty="0"/>
              <a:t>Multi-user Network Games</a:t>
            </a:r>
          </a:p>
          <a:p>
            <a:r>
              <a:rPr lang="en-US" sz="2800" dirty="0"/>
              <a:t>Streaming Stored Video (YouTube) </a:t>
            </a:r>
          </a:p>
          <a:p>
            <a:r>
              <a:rPr lang="en-US" sz="2800" dirty="0"/>
              <a:t>Voice Over IP (Skype)</a:t>
            </a:r>
          </a:p>
          <a:p>
            <a:r>
              <a:rPr lang="en-US" sz="2800" dirty="0"/>
              <a:t>Real-time Video Conference</a:t>
            </a:r>
          </a:p>
          <a:p>
            <a:r>
              <a:rPr lang="en-US" sz="2800" dirty="0"/>
              <a:t>Social Networking </a:t>
            </a:r>
          </a:p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46" y="2240800"/>
            <a:ext cx="2382908" cy="2372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46" y="2348172"/>
            <a:ext cx="2589089" cy="2157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103" y="1552780"/>
            <a:ext cx="3931061" cy="2181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573" y="2775751"/>
            <a:ext cx="3968634" cy="11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36" b="35432"/>
          <a:stretch/>
        </p:blipFill>
        <p:spPr>
          <a:xfrm>
            <a:off x="5198846" y="2348171"/>
            <a:ext cx="3106954" cy="1100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403" y="2878068"/>
            <a:ext cx="2459032" cy="1097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845" y="2295574"/>
            <a:ext cx="3500399" cy="2201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469" y="1320305"/>
            <a:ext cx="2008842" cy="2008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381" y="2194980"/>
            <a:ext cx="3394504" cy="2402851"/>
          </a:xfrm>
          <a:prstGeom prst="rect">
            <a:avLst/>
          </a:prstGeom>
        </p:spPr>
      </p:pic>
      <p:pic>
        <p:nvPicPr>
          <p:cNvPr id="1026" name="Picture 2" descr="Image result for nfs most wanted multiplay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8346" y="408894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Image result for team view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eam viewer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7616" y="3449027"/>
            <a:ext cx="2650034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/>
          <a:p>
            <a:pPr algn="just"/>
            <a:r>
              <a:rPr lang="en-IN" sz="2200" dirty="0"/>
              <a:t>The status line has three fields: </a:t>
            </a:r>
            <a:r>
              <a:rPr lang="en-IN" sz="2200" dirty="0">
                <a:solidFill>
                  <a:srgbClr val="C00000"/>
                </a:solidFill>
              </a:rPr>
              <a:t>protocol version </a:t>
            </a:r>
            <a:r>
              <a:rPr lang="en-IN" sz="2200" dirty="0"/>
              <a:t>field, </a:t>
            </a:r>
            <a:r>
              <a:rPr lang="en-IN" sz="2200" dirty="0">
                <a:solidFill>
                  <a:srgbClr val="C00000"/>
                </a:solidFill>
              </a:rPr>
              <a:t>status code </a:t>
            </a:r>
            <a:r>
              <a:rPr lang="en-IN" sz="2200" dirty="0"/>
              <a:t>and </a:t>
            </a:r>
            <a:r>
              <a:rPr lang="en-IN" sz="2200" dirty="0">
                <a:solidFill>
                  <a:srgbClr val="C00000"/>
                </a:solidFill>
              </a:rPr>
              <a:t>corresponding status message</a:t>
            </a:r>
            <a:r>
              <a:rPr lang="en-IN" sz="2200" dirty="0"/>
              <a:t>. </a:t>
            </a:r>
            <a:endParaRPr lang="en-US" sz="2200" dirty="0"/>
          </a:p>
          <a:p>
            <a:pPr lvl="0" algn="just"/>
            <a:r>
              <a:rPr lang="en-IN" sz="2200" dirty="0"/>
              <a:t>In below example, the status line indicates that the server is using </a:t>
            </a:r>
            <a:r>
              <a:rPr lang="en-IN" sz="2200" dirty="0">
                <a:solidFill>
                  <a:srgbClr val="C00000"/>
                </a:solidFill>
              </a:rPr>
              <a:t>HTTP/1.1 </a:t>
            </a:r>
            <a:r>
              <a:rPr lang="en-IN" sz="2200" dirty="0"/>
              <a:t>and that everything is </a:t>
            </a:r>
            <a:r>
              <a:rPr lang="en-IN" sz="2200" dirty="0">
                <a:solidFill>
                  <a:srgbClr val="C00000"/>
                </a:solidFill>
              </a:rPr>
              <a:t>OK</a:t>
            </a:r>
            <a:r>
              <a:rPr lang="en-IN" sz="2200" dirty="0"/>
              <a:t>.</a:t>
            </a:r>
            <a:endParaRPr lang="en-US" sz="2200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xmlns="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2713612"/>
            <a:ext cx="7505700" cy="284154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38861A-54E7-7E40-B4D2-BB6BF2AB1B50}"/>
              </a:ext>
            </a:extLst>
          </p:cNvPr>
          <p:cNvSpPr txBox="1"/>
          <p:nvPr/>
        </p:nvSpPr>
        <p:spPr>
          <a:xfrm>
            <a:off x="819000" y="5632680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ABC7BD-D9AE-194A-A1CD-102C4096A1BF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DA0617-AEB9-5C42-B15A-333EF597DB07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9DF18D-3D2F-0C40-9BAB-143DA0887328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0071CA-6752-F548-9C8E-BDC90A9B0EEB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1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status code appears in 1</a:t>
            </a:r>
            <a:r>
              <a:rPr lang="en-US" baseline="30000" dirty="0"/>
              <a:t>st</a:t>
            </a:r>
            <a:r>
              <a:rPr lang="en-US" dirty="0"/>
              <a:t> line in server-to-client response message.</a:t>
            </a:r>
          </a:p>
          <a:p>
            <a:r>
              <a:rPr lang="en-US" dirty="0"/>
              <a:t>Some sample codes: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200 OK</a:t>
            </a:r>
          </a:p>
          <a:p>
            <a:pPr lvl="2"/>
            <a:r>
              <a:rPr lang="en-US" dirty="0"/>
              <a:t>Request succeeded, requested object later in this message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301 Moved Permanently</a:t>
            </a:r>
          </a:p>
          <a:p>
            <a:pPr lvl="2"/>
            <a:r>
              <a:rPr lang="en-US" dirty="0"/>
              <a:t>Requested object moved, new location specified later in this message(Location)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400 Bad Request</a:t>
            </a:r>
          </a:p>
          <a:p>
            <a:pPr lvl="2"/>
            <a:r>
              <a:rPr lang="en-US" dirty="0"/>
              <a:t>Request message not understood by server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404 Not Found</a:t>
            </a:r>
          </a:p>
          <a:p>
            <a:pPr lvl="2"/>
            <a:r>
              <a:rPr lang="en-US" dirty="0"/>
              <a:t>Requested document not found on this server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505 HTTP Version Not Supported</a:t>
            </a:r>
          </a:p>
          <a:p>
            <a:pPr lvl="2"/>
            <a:r>
              <a:rPr lang="en-US" dirty="0"/>
              <a:t>Requested http version not support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User-Server interactions: Cookie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>
                <a:latin typeface="+mn-lt"/>
              </a:rPr>
              <a:t>A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small text file </a:t>
            </a:r>
            <a:r>
              <a:rPr lang="en-IN" sz="2000" dirty="0">
                <a:latin typeface="+mn-lt"/>
              </a:rPr>
              <a:t>that is stored in the user's computer either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temporarily</a:t>
            </a:r>
            <a:r>
              <a:rPr lang="en-IN" sz="2000" dirty="0">
                <a:latin typeface="+mn-lt"/>
              </a:rPr>
              <a:t> for that session only or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permanently</a:t>
            </a:r>
            <a:r>
              <a:rPr lang="en-IN" sz="2000" dirty="0">
                <a:latin typeface="+mn-lt"/>
              </a:rPr>
              <a:t> on the hard disk. </a:t>
            </a:r>
          </a:p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>
                <a:latin typeface="+mn-lt"/>
              </a:rPr>
              <a:t>Cookies provide a way for the Web site to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recognize</a:t>
            </a:r>
            <a:r>
              <a:rPr lang="en-IN" sz="2000" dirty="0">
                <a:latin typeface="+mn-lt"/>
              </a:rPr>
              <a:t> you and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keep track </a:t>
            </a:r>
            <a:r>
              <a:rPr lang="en-IN" sz="2000" dirty="0">
                <a:latin typeface="+mn-lt"/>
              </a:rPr>
              <a:t>of your preferences.</a:t>
            </a:r>
            <a:endParaRPr lang="en-US" sz="2000" dirty="0">
              <a:latin typeface="+mn-lt"/>
            </a:endParaRP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+mn-lt"/>
              </a:rPr>
              <a:t>The cookie technology has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four</a:t>
            </a:r>
            <a:r>
              <a:rPr lang="en-US" sz="2000" dirty="0">
                <a:latin typeface="+mn-lt"/>
              </a:rPr>
              <a:t> components: 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cookie header line in the HTTP response message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cookie header line in the HTTP request message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cookie file kept on the user’s end system and managed by the user’s browser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back-end database at the Web site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10126588-C480-A946-A6FD-E54770456F7C}"/>
              </a:ext>
            </a:extLst>
          </p:cNvPr>
          <p:cNvGraphicFramePr/>
          <p:nvPr>
            <p:extLst/>
          </p:nvPr>
        </p:nvGraphicFramePr>
        <p:xfrm>
          <a:off x="2590800" y="4687957"/>
          <a:ext cx="3962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CAE9229-9017-794C-B1A8-71F93BFCD9FF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1944757"/>
            <a:ext cx="2743200" cy="2743200"/>
            <a:chOff x="8686800" y="838200"/>
            <a:chExt cx="3251200" cy="32512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F670DF9-F300-A94D-8C2C-C862E487F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838200"/>
              <a:ext cx="3251200" cy="3251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C7D1DD2-F164-BE44-A61C-0286BC36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3000" y="1447800"/>
              <a:ext cx="1016000" cy="1016000"/>
            </a:xfrm>
            <a:prstGeom prst="rect">
              <a:avLst/>
            </a:prstGeom>
          </p:spPr>
        </p:pic>
      </p:grpSp>
      <p:pic>
        <p:nvPicPr>
          <p:cNvPr id="4" name="Cookie Example.mp4">
            <a:hlinkClick r:id="" action="ppaction://media"/>
            <a:extLst>
              <a:ext uri="{FF2B5EF4-FFF2-40B4-BE49-F238E27FC236}">
                <a16:creationId xmlns:a16="http://schemas.microsoft.com/office/drawing/2014/main" xmlns="" id="{5B2CF23F-8247-8B43-84FB-10FCC95FA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6800" y="2432603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6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Cookies - Example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52513" y="122713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999718" y="1273175"/>
            <a:ext cx="837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8" name="Group 90"/>
          <p:cNvGrpSpPr>
            <a:grpSpLocks/>
          </p:cNvGrpSpPr>
          <p:nvPr/>
        </p:nvGrpSpPr>
        <p:grpSpPr bwMode="auto">
          <a:xfrm>
            <a:off x="2200275" y="4227513"/>
            <a:ext cx="3305175" cy="425450"/>
            <a:chOff x="1386" y="2663"/>
            <a:chExt cx="2082" cy="268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386" y="266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1553" y="2694"/>
              <a:ext cx="1743" cy="237"/>
              <a:chOff x="3268" y="2846"/>
              <a:chExt cx="1743" cy="237"/>
            </a:xfrm>
          </p:grpSpPr>
          <p:sp>
            <p:nvSpPr>
              <p:cNvPr id="11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grpSp>
        <p:nvGrpSpPr>
          <p:cNvPr id="13" name="Group 94"/>
          <p:cNvGrpSpPr>
            <a:grpSpLocks/>
          </p:cNvGrpSpPr>
          <p:nvPr/>
        </p:nvGrpSpPr>
        <p:grpSpPr bwMode="auto">
          <a:xfrm>
            <a:off x="2209800" y="5916613"/>
            <a:ext cx="3305175" cy="407987"/>
            <a:chOff x="1392" y="3605"/>
            <a:chExt cx="2082" cy="257"/>
          </a:xfrm>
        </p:grpSpPr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1392" y="360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25"/>
            <p:cNvGrpSpPr>
              <a:grpSpLocks/>
            </p:cNvGrpSpPr>
            <p:nvPr/>
          </p:nvGrpSpPr>
          <p:grpSpPr bwMode="auto">
            <a:xfrm>
              <a:off x="1552" y="3625"/>
              <a:ext cx="1743" cy="237"/>
              <a:chOff x="3268" y="2846"/>
              <a:chExt cx="1743" cy="237"/>
            </a:xfrm>
          </p:grpSpPr>
          <p:sp>
            <p:nvSpPr>
              <p:cNvPr id="16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981075" y="2454275"/>
            <a:ext cx="1787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cookie file</a:t>
            </a:r>
          </a:p>
        </p:txBody>
      </p:sp>
      <p:sp>
        <p:nvSpPr>
          <p:cNvPr id="19" name="Text Box 66"/>
          <p:cNvSpPr txBox="1">
            <a:spLocks noChangeArrowheads="1"/>
          </p:cNvSpPr>
          <p:nvPr/>
        </p:nvSpPr>
        <p:spPr bwMode="auto">
          <a:xfrm>
            <a:off x="0" y="4649788"/>
            <a:ext cx="16419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one week later:</a:t>
            </a:r>
          </a:p>
        </p:txBody>
      </p:sp>
      <p:grpSp>
        <p:nvGrpSpPr>
          <p:cNvPr id="20" name="Group 89"/>
          <p:cNvGrpSpPr>
            <a:grpSpLocks/>
          </p:cNvGrpSpPr>
          <p:nvPr/>
        </p:nvGrpSpPr>
        <p:grpSpPr bwMode="auto">
          <a:xfrm>
            <a:off x="2181225" y="3516315"/>
            <a:ext cx="5667375" cy="1109663"/>
            <a:chOff x="1374" y="2215"/>
            <a:chExt cx="3570" cy="699"/>
          </a:xfrm>
        </p:grpSpPr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374" y="2215"/>
              <a:ext cx="2100" cy="3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574" y="2332"/>
              <a:ext cx="5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83"/>
            <p:cNvGrpSpPr>
              <a:grpSpLocks/>
            </p:cNvGrpSpPr>
            <p:nvPr/>
          </p:nvGrpSpPr>
          <p:grpSpPr bwMode="auto">
            <a:xfrm>
              <a:off x="4306" y="2363"/>
              <a:ext cx="495" cy="233"/>
              <a:chOff x="4306" y="2273"/>
              <a:chExt cx="495" cy="233"/>
            </a:xfrm>
          </p:grpSpPr>
          <p:sp>
            <p:nvSpPr>
              <p:cNvPr id="26" name="Rectangle 72"/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27" name="Text Box 43"/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49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access</a:t>
                </a:r>
              </a:p>
            </p:txBody>
          </p:sp>
        </p:grpSp>
      </p:grpSp>
      <p:grpSp>
        <p:nvGrpSpPr>
          <p:cNvPr id="28" name="Group 81"/>
          <p:cNvGrpSpPr>
            <a:grpSpLocks/>
          </p:cNvGrpSpPr>
          <p:nvPr/>
        </p:nvGrpSpPr>
        <p:grpSpPr bwMode="auto">
          <a:xfrm>
            <a:off x="996766" y="1922463"/>
            <a:ext cx="1008247" cy="565150"/>
            <a:chOff x="527" y="1047"/>
            <a:chExt cx="855" cy="486"/>
          </a:xfrm>
        </p:grpSpPr>
        <p:sp>
          <p:nvSpPr>
            <p:cNvPr id="29" name="AutoShape 67"/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30" name="Text Box 60"/>
            <p:cNvSpPr txBox="1">
              <a:spLocks noChangeArrowheads="1"/>
            </p:cNvSpPr>
            <p:nvPr/>
          </p:nvSpPr>
          <p:spPr bwMode="auto">
            <a:xfrm>
              <a:off x="561" y="1190"/>
              <a:ext cx="80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</p:txBody>
        </p:sp>
      </p:grpSp>
      <p:grpSp>
        <p:nvGrpSpPr>
          <p:cNvPr id="31" name="Group 95"/>
          <p:cNvGrpSpPr>
            <a:grpSpLocks/>
          </p:cNvGrpSpPr>
          <p:nvPr/>
        </p:nvGrpSpPr>
        <p:grpSpPr bwMode="auto">
          <a:xfrm>
            <a:off x="2200275" y="2106613"/>
            <a:ext cx="5921375" cy="1296987"/>
            <a:chOff x="1386" y="1327"/>
            <a:chExt cx="3730" cy="817"/>
          </a:xfrm>
        </p:grpSpPr>
        <p:sp>
          <p:nvSpPr>
            <p:cNvPr id="32" name="Line 4"/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+mn-lt"/>
                </a:rPr>
                <a:t>usual http request </a:t>
              </a:r>
              <a:r>
                <a:rPr lang="en-US" altLang="en-US" sz="1800" dirty="0" err="1">
                  <a:latin typeface="+mn-lt"/>
                </a:rPr>
                <a:t>msg</a:t>
              </a:r>
              <a:endParaRPr lang="en-US" altLang="en-US" sz="1800" dirty="0">
                <a:latin typeface="+mn-lt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3432" y="1390"/>
              <a:ext cx="90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server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creates ID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1678 for user</a:t>
              </a:r>
            </a:p>
          </p:txBody>
        </p:sp>
        <p:grpSp>
          <p:nvGrpSpPr>
            <p:cNvPr id="35" name="Group 82"/>
            <p:cNvGrpSpPr>
              <a:grpSpLocks/>
            </p:cNvGrpSpPr>
            <p:nvPr/>
          </p:nvGrpSpPr>
          <p:grpSpPr bwMode="auto">
            <a:xfrm>
              <a:off x="4377" y="1730"/>
              <a:ext cx="739" cy="414"/>
              <a:chOff x="4377" y="1640"/>
              <a:chExt cx="739" cy="414"/>
            </a:xfrm>
          </p:grpSpPr>
          <p:sp>
            <p:nvSpPr>
              <p:cNvPr id="36" name="Line 40"/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3"/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create</a:t>
                </a:r>
              </a:p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    entry</a:t>
                </a:r>
              </a:p>
            </p:txBody>
          </p:sp>
        </p:grpSp>
      </p:grpSp>
      <p:grpSp>
        <p:nvGrpSpPr>
          <p:cNvPr id="39" name="Group 88"/>
          <p:cNvGrpSpPr>
            <a:grpSpLocks/>
          </p:cNvGrpSpPr>
          <p:nvPr/>
        </p:nvGrpSpPr>
        <p:grpSpPr bwMode="auto">
          <a:xfrm>
            <a:off x="993171" y="2676525"/>
            <a:ext cx="4318604" cy="876490"/>
            <a:chOff x="510" y="1637"/>
            <a:chExt cx="2976" cy="708"/>
          </a:xfrm>
        </p:grpSpPr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H="1">
              <a:off x="1404" y="1637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4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response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set-cookie: 1678 </a:t>
              </a:r>
            </a:p>
          </p:txBody>
        </p:sp>
        <p:grpSp>
          <p:nvGrpSpPr>
            <p:cNvPr id="42" name="Group 76"/>
            <p:cNvGrpSpPr>
              <a:grpSpLocks/>
            </p:cNvGrpSpPr>
            <p:nvPr/>
          </p:nvGrpSpPr>
          <p:grpSpPr bwMode="auto">
            <a:xfrm>
              <a:off x="510" y="1836"/>
              <a:ext cx="1040" cy="509"/>
              <a:chOff x="735" y="1746"/>
              <a:chExt cx="1040" cy="509"/>
            </a:xfrm>
          </p:grpSpPr>
          <p:sp>
            <p:nvSpPr>
              <p:cNvPr id="43" name="AutoShape 74"/>
              <p:cNvSpPr>
                <a:spLocks noChangeArrowheads="1"/>
              </p:cNvSpPr>
              <p:nvPr/>
            </p:nvSpPr>
            <p:spPr bwMode="auto">
              <a:xfrm>
                <a:off x="735" y="1746"/>
                <a:ext cx="829" cy="486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4" name="Text Box 75"/>
              <p:cNvSpPr txBox="1">
                <a:spLocks noChangeArrowheads="1"/>
              </p:cNvSpPr>
              <p:nvPr/>
            </p:nvSpPr>
            <p:spPr bwMode="auto">
              <a:xfrm>
                <a:off x="771" y="1832"/>
                <a:ext cx="1004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 err="1">
                    <a:solidFill>
                      <a:schemeClr val="bg1"/>
                    </a:solidFill>
                    <a:latin typeface="+mn-lt"/>
                  </a:rPr>
                  <a:t>ebay</a:t>
                </a: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 8734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amazon 1678</a:t>
                </a:r>
              </a:p>
            </p:txBody>
          </p:sp>
        </p:grpSp>
      </p:grpSp>
      <p:grpSp>
        <p:nvGrpSpPr>
          <p:cNvPr id="45" name="Group 93"/>
          <p:cNvGrpSpPr>
            <a:grpSpLocks/>
          </p:cNvGrpSpPr>
          <p:nvPr/>
        </p:nvGrpSpPr>
        <p:grpSpPr bwMode="auto">
          <a:xfrm>
            <a:off x="2181225" y="4375151"/>
            <a:ext cx="5705475" cy="1909763"/>
            <a:chOff x="1374" y="2641"/>
            <a:chExt cx="3594" cy="1203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>
              <a:off x="1374" y="329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48" name="Text Box 29"/>
            <p:cNvSpPr txBox="1">
              <a:spLocks noChangeArrowheads="1"/>
            </p:cNvSpPr>
            <p:nvPr/>
          </p:nvSpPr>
          <p:spPr bwMode="auto">
            <a:xfrm>
              <a:off x="3604" y="3262"/>
              <a:ext cx="5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71"/>
            <p:cNvSpPr txBox="1">
              <a:spLocks noChangeArrowheads="1"/>
            </p:cNvSpPr>
            <p:nvPr/>
          </p:nvSpPr>
          <p:spPr bwMode="auto">
            <a:xfrm>
              <a:off x="4287" y="2939"/>
              <a:ext cx="495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access</a:t>
              </a:r>
            </a:p>
          </p:txBody>
        </p:sp>
      </p:grpSp>
      <p:grpSp>
        <p:nvGrpSpPr>
          <p:cNvPr id="51" name="Group 77"/>
          <p:cNvGrpSpPr>
            <a:grpSpLocks/>
          </p:cNvGrpSpPr>
          <p:nvPr/>
        </p:nvGrpSpPr>
        <p:grpSpPr bwMode="auto">
          <a:xfrm>
            <a:off x="935748" y="5122865"/>
            <a:ext cx="1419500" cy="634716"/>
            <a:chOff x="735" y="1746"/>
            <a:chExt cx="1026" cy="487"/>
          </a:xfrm>
        </p:grpSpPr>
        <p:sp>
          <p:nvSpPr>
            <p:cNvPr id="52" name="AutoShape 78"/>
            <p:cNvSpPr>
              <a:spLocks noChangeArrowheads="1"/>
            </p:cNvSpPr>
            <p:nvPr/>
          </p:nvSpPr>
          <p:spPr bwMode="auto">
            <a:xfrm>
              <a:off x="735" y="1746"/>
              <a:ext cx="829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757" y="1832"/>
              <a:ext cx="1004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amazon 1678</a:t>
              </a:r>
            </a:p>
          </p:txBody>
        </p:sp>
      </p:grp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7842250" y="2692400"/>
            <a:ext cx="10374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backend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database</a:t>
            </a:r>
          </a:p>
        </p:txBody>
      </p:sp>
      <p:sp>
        <p:nvSpPr>
          <p:cNvPr id="55" name="AutoShape 327"/>
          <p:cNvSpPr>
            <a:spLocks noChangeArrowheads="1"/>
          </p:cNvSpPr>
          <p:nvPr/>
        </p:nvSpPr>
        <p:spPr bwMode="auto">
          <a:xfrm>
            <a:off x="8112125" y="3313113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+mn-lt"/>
            </a:endParaRPr>
          </a:p>
        </p:txBody>
      </p:sp>
      <p:grpSp>
        <p:nvGrpSpPr>
          <p:cNvPr id="56" name="Group 63"/>
          <p:cNvGrpSpPr>
            <a:grpSpLocks/>
          </p:cNvGrpSpPr>
          <p:nvPr/>
        </p:nvGrpSpPr>
        <p:grpSpPr bwMode="auto">
          <a:xfrm>
            <a:off x="5475288" y="1119188"/>
            <a:ext cx="411162" cy="771525"/>
            <a:chOff x="4140" y="429"/>
            <a:chExt cx="1425" cy="2396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65"/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68"/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2" name="Group 6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70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8" name="AutoShape 71"/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4" name="Group 7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7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6" name="AutoShape 75"/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5" name="Rectangle 76"/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7" name="Group 7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79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4" name="AutoShape 80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8" name="Freeform 8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" name="Group 8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83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2" name="AutoShape 84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70" name="Rectangle 85"/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1" name="Freeform 8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Oval 88"/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4" name="Freeform 8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AutoShape 90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6" name="AutoShape 91"/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7" name="Oval 92"/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8" name="Oval 93"/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9" name="Oval 94"/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80" name="Rectangle 95"/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</p:grpSp>
      <p:grpSp>
        <p:nvGrpSpPr>
          <p:cNvPr id="89" name="Group 96"/>
          <p:cNvGrpSpPr>
            <a:grpSpLocks/>
          </p:cNvGrpSpPr>
          <p:nvPr/>
        </p:nvGrpSpPr>
        <p:grpSpPr bwMode="auto">
          <a:xfrm>
            <a:off x="1806575" y="1117600"/>
            <a:ext cx="687388" cy="731838"/>
            <a:chOff x="-44" y="1473"/>
            <a:chExt cx="981" cy="1105"/>
          </a:xfrm>
        </p:grpSpPr>
        <p:pic>
          <p:nvPicPr>
            <p:cNvPr id="9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4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54" grpId="0"/>
      <p:bldP spid="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>
                <a:latin typeface="+mn-lt"/>
              </a:rPr>
              <a:t>It satisfies HTTP requests on the behalf of an origin Web server.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The Web cache has its own disk storage and keeps copies of recently requested objects in this storage.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grpSp>
        <p:nvGrpSpPr>
          <p:cNvPr id="392" name="Group 171"/>
          <p:cNvGrpSpPr>
            <a:grpSpLocks/>
          </p:cNvGrpSpPr>
          <p:nvPr/>
        </p:nvGrpSpPr>
        <p:grpSpPr bwMode="auto">
          <a:xfrm>
            <a:off x="2233613" y="2771775"/>
            <a:ext cx="687387" cy="763588"/>
            <a:chOff x="-44" y="1473"/>
            <a:chExt cx="981" cy="1105"/>
          </a:xfrm>
        </p:grpSpPr>
        <p:pic>
          <p:nvPicPr>
            <p:cNvPr id="393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5" name="Group 102"/>
          <p:cNvGrpSpPr>
            <a:grpSpLocks/>
          </p:cNvGrpSpPr>
          <p:nvPr/>
        </p:nvGrpSpPr>
        <p:grpSpPr bwMode="auto">
          <a:xfrm>
            <a:off x="2298700" y="4645025"/>
            <a:ext cx="687388" cy="763588"/>
            <a:chOff x="-44" y="1473"/>
            <a:chExt cx="981" cy="1105"/>
          </a:xfrm>
        </p:grpSpPr>
        <p:pic>
          <p:nvPicPr>
            <p:cNvPr id="396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8" name="Group 138"/>
          <p:cNvGrpSpPr>
            <a:grpSpLocks/>
          </p:cNvGrpSpPr>
          <p:nvPr/>
        </p:nvGrpSpPr>
        <p:grpSpPr bwMode="auto">
          <a:xfrm>
            <a:off x="4437063" y="3533775"/>
            <a:ext cx="400050" cy="715963"/>
            <a:chOff x="4140" y="429"/>
            <a:chExt cx="1425" cy="2396"/>
          </a:xfrm>
        </p:grpSpPr>
        <p:sp>
          <p:nvSpPr>
            <p:cNvPr id="399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1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4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9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30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5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6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7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8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7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8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9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5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6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0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1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3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4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2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3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6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8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9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0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21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2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431" name="Group 105"/>
          <p:cNvGrpSpPr>
            <a:grpSpLocks/>
          </p:cNvGrpSpPr>
          <p:nvPr/>
        </p:nvGrpSpPr>
        <p:grpSpPr bwMode="auto">
          <a:xfrm>
            <a:off x="6384925" y="2913063"/>
            <a:ext cx="433388" cy="715962"/>
            <a:chOff x="4140" y="429"/>
            <a:chExt cx="1425" cy="2396"/>
          </a:xfrm>
        </p:grpSpPr>
        <p:sp>
          <p:nvSpPr>
            <p:cNvPr id="432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34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7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2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3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8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9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0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1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0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1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42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8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9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3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6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7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5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6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9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2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3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54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5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464" name="Text Box 6"/>
          <p:cNvSpPr txBox="1">
            <a:spLocks noChangeArrowheads="1"/>
          </p:cNvSpPr>
          <p:nvPr/>
        </p:nvSpPr>
        <p:spPr bwMode="auto">
          <a:xfrm>
            <a:off x="2378075" y="34448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65" name="Text Box 8"/>
          <p:cNvSpPr txBox="1">
            <a:spLocks noChangeArrowheads="1"/>
          </p:cNvSpPr>
          <p:nvPr/>
        </p:nvSpPr>
        <p:spPr bwMode="auto">
          <a:xfrm>
            <a:off x="4164013" y="2851150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server</a:t>
            </a:r>
            <a:endParaRPr lang="en-US" altLang="en-US" sz="2400" dirty="0">
              <a:latin typeface="Arial" charset="0"/>
            </a:endParaRPr>
          </a:p>
        </p:txBody>
      </p:sp>
      <p:sp>
        <p:nvSpPr>
          <p:cNvPr id="466" name="Text Box 21"/>
          <p:cNvSpPr txBox="1">
            <a:spLocks noChangeArrowheads="1"/>
          </p:cNvSpPr>
          <p:nvPr/>
        </p:nvSpPr>
        <p:spPr bwMode="auto">
          <a:xfrm>
            <a:off x="2500313" y="54165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grpSp>
        <p:nvGrpSpPr>
          <p:cNvPr id="467" name="Group 53"/>
          <p:cNvGrpSpPr>
            <a:grpSpLocks/>
          </p:cNvGrpSpPr>
          <p:nvPr/>
        </p:nvGrpSpPr>
        <p:grpSpPr bwMode="auto">
          <a:xfrm>
            <a:off x="2803525" y="4171950"/>
            <a:ext cx="1563688" cy="760413"/>
            <a:chOff x="2896" y="2580"/>
            <a:chExt cx="985" cy="479"/>
          </a:xfrm>
        </p:grpSpPr>
        <p:sp>
          <p:nvSpPr>
            <p:cNvPr id="468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0" name="Group 54"/>
          <p:cNvGrpSpPr>
            <a:grpSpLocks/>
          </p:cNvGrpSpPr>
          <p:nvPr/>
        </p:nvGrpSpPr>
        <p:grpSpPr bwMode="auto">
          <a:xfrm>
            <a:off x="2987675" y="4259263"/>
            <a:ext cx="1604963" cy="785812"/>
            <a:chOff x="3012" y="2635"/>
            <a:chExt cx="1011" cy="495"/>
          </a:xfrm>
        </p:grpSpPr>
        <p:sp>
          <p:nvSpPr>
            <p:cNvPr id="47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3" name="Group 49"/>
          <p:cNvGrpSpPr>
            <a:grpSpLocks/>
          </p:cNvGrpSpPr>
          <p:nvPr/>
        </p:nvGrpSpPr>
        <p:grpSpPr bwMode="auto">
          <a:xfrm>
            <a:off x="2971800" y="3200400"/>
            <a:ext cx="3251200" cy="730250"/>
            <a:chOff x="3002" y="1979"/>
            <a:chExt cx="2048" cy="460"/>
          </a:xfrm>
        </p:grpSpPr>
        <p:sp>
          <p:nvSpPr>
            <p:cNvPr id="474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76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sp>
        <p:nvSpPr>
          <p:cNvPr id="477" name="Text Box 47"/>
          <p:cNvSpPr txBox="1">
            <a:spLocks noChangeArrowheads="1"/>
          </p:cNvSpPr>
          <p:nvPr/>
        </p:nvSpPr>
        <p:spPr bwMode="auto">
          <a:xfrm>
            <a:off x="6205538" y="549751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8" name="Text Box 48"/>
          <p:cNvSpPr txBox="1">
            <a:spLocks noChangeArrowheads="1"/>
          </p:cNvSpPr>
          <p:nvPr/>
        </p:nvSpPr>
        <p:spPr bwMode="auto">
          <a:xfrm>
            <a:off x="6223000" y="356076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9" name="Rectangle 55"/>
          <p:cNvSpPr>
            <a:spLocks noChangeArrowheads="1"/>
          </p:cNvSpPr>
          <p:nvPr/>
        </p:nvSpPr>
        <p:spPr bwMode="auto">
          <a:xfrm>
            <a:off x="5153025" y="44259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en-US" sz="2400">
              <a:latin typeface="Comic Sans MS" charset="0"/>
            </a:endParaRPr>
          </a:p>
        </p:txBody>
      </p:sp>
      <p:pic>
        <p:nvPicPr>
          <p:cNvPr id="480" name="Picture 5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988" y="2708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" name="Group 60"/>
          <p:cNvGrpSpPr>
            <a:grpSpLocks/>
          </p:cNvGrpSpPr>
          <p:nvPr/>
        </p:nvGrpSpPr>
        <p:grpSpPr bwMode="auto">
          <a:xfrm>
            <a:off x="2198688" y="2747963"/>
            <a:ext cx="4178300" cy="1814512"/>
            <a:chOff x="2515" y="1687"/>
            <a:chExt cx="2632" cy="1143"/>
          </a:xfrm>
        </p:grpSpPr>
        <p:sp>
          <p:nvSpPr>
            <p:cNvPr id="482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84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pic>
          <p:nvPicPr>
            <p:cNvPr id="485" name="Picture 5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6" name="Picture 59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7" name="Picture 6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313" y="46894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8" name="Group 69"/>
          <p:cNvGrpSpPr>
            <a:grpSpLocks/>
          </p:cNvGrpSpPr>
          <p:nvPr/>
        </p:nvGrpSpPr>
        <p:grpSpPr bwMode="auto">
          <a:xfrm>
            <a:off x="6318250" y="4840288"/>
            <a:ext cx="433388" cy="715962"/>
            <a:chOff x="4140" y="429"/>
            <a:chExt cx="1425" cy="2396"/>
          </a:xfrm>
        </p:grpSpPr>
        <p:sp>
          <p:nvSpPr>
            <p:cNvPr id="489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1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4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9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20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5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6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7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8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7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8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9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5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6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0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3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4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2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3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6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8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9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0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11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2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0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6" grpId="0"/>
      <p:bldP spid="477" grpId="0"/>
      <p:bldP spid="47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 – Cont.</a:t>
            </a:r>
            <a:r>
              <a:rPr lang="is-IS" dirty="0"/>
              <a:t>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+mn-lt"/>
              </a:rPr>
              <a:t>A user’s browser can be configured so, user’s HTTP requests are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first directed </a:t>
            </a:r>
            <a:r>
              <a:rPr lang="en-US" dirty="0">
                <a:latin typeface="+mn-lt"/>
              </a:rPr>
              <a:t>to the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Web Cache</a:t>
            </a:r>
            <a:r>
              <a:rPr lang="en-US" dirty="0">
                <a:latin typeface="+mn-lt"/>
              </a:rPr>
              <a:t>. </a:t>
            </a:r>
          </a:p>
          <a:p>
            <a:pPr algn="just"/>
            <a:r>
              <a:rPr lang="en-US" dirty="0">
                <a:latin typeface="+mn-lt"/>
              </a:rPr>
              <a:t>A browser sends all HTTP requests to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cache</a:t>
            </a:r>
            <a:r>
              <a:rPr lang="en-US" dirty="0">
                <a:latin typeface="+mn-lt"/>
              </a:rPr>
              <a:t>.</a:t>
            </a:r>
          </a:p>
          <a:p>
            <a:pPr algn="just"/>
            <a:r>
              <a:rPr lang="en-US" dirty="0">
                <a:latin typeface="+mn-lt"/>
              </a:rPr>
              <a:t>As an example, suppose a browser is requesting the object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http://www.someschool.edu/campus.gif</a:t>
            </a:r>
          </a:p>
          <a:p>
            <a:pPr algn="just"/>
            <a:r>
              <a:rPr lang="en-US" dirty="0">
                <a:latin typeface="+mn-lt"/>
              </a:rPr>
              <a:t>Object in cache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returns</a:t>
            </a:r>
            <a:r>
              <a:rPr lang="en-US" dirty="0">
                <a:latin typeface="+mn-lt"/>
              </a:rPr>
              <a:t> to client browser.</a:t>
            </a:r>
          </a:p>
          <a:p>
            <a:pPr algn="just"/>
            <a:r>
              <a:rPr lang="en-US" dirty="0">
                <a:latin typeface="+mn-lt"/>
              </a:rPr>
              <a:t>Otherwise cache requests object from origin server, then returns object to client browser.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response time </a:t>
            </a:r>
            <a:r>
              <a:rPr lang="en-US" altLang="en-US" dirty="0">
                <a:latin typeface="+mn-lt"/>
                <a:ea typeface="ＭＳ Ｐゴシック" charset="-128"/>
              </a:rPr>
              <a:t>for client request.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traffic</a:t>
            </a:r>
            <a:r>
              <a:rPr lang="en-US" altLang="en-US" dirty="0">
                <a:latin typeface="+mn-lt"/>
                <a:ea typeface="ＭＳ Ｐゴシック" charset="-128"/>
              </a:rPr>
              <a:t> on an institution’</a:t>
            </a:r>
            <a:r>
              <a:rPr lang="en-US" altLang="ja-JP" dirty="0">
                <a:latin typeface="+mn-lt"/>
                <a:ea typeface="ＭＳ Ｐゴシック" charset="-128"/>
              </a:rPr>
              <a:t>s access link.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Internet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dense</a:t>
            </a:r>
            <a:r>
              <a:rPr lang="en-US" altLang="en-US" dirty="0">
                <a:latin typeface="+mn-lt"/>
                <a:ea typeface="ＭＳ Ｐゴシック" charset="-128"/>
              </a:rPr>
              <a:t> with caches: Insufficiency for </a:t>
            </a:r>
            <a:r>
              <a:rPr lang="en-US" altLang="ja-JP" dirty="0">
                <a:latin typeface="+mn-lt"/>
                <a:ea typeface="ＭＳ Ｐゴシック" charset="-128"/>
              </a:rPr>
              <a:t>content providers to </a:t>
            </a:r>
            <a:r>
              <a:rPr lang="en-US" altLang="ja-JP" dirty="0">
                <a:solidFill>
                  <a:srgbClr val="C00000"/>
                </a:solidFill>
                <a:latin typeface="+mn-lt"/>
                <a:ea typeface="ＭＳ Ｐゴシック" charset="-128"/>
              </a:rPr>
              <a:t>effectively</a:t>
            </a:r>
            <a:r>
              <a:rPr lang="en-US" altLang="ja-JP" dirty="0">
                <a:latin typeface="+mn-lt"/>
                <a:ea typeface="ＭＳ Ｐゴシック" charset="-128"/>
              </a:rPr>
              <a:t> deliver content.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990600"/>
            <a:ext cx="4803042" cy="5334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dirty="0">
                <a:latin typeface="+mn-lt"/>
                <a:ea typeface="ＭＳ Ｐゴシック" charset="-128"/>
              </a:rPr>
              <a:t>Example: </a:t>
            </a:r>
            <a:r>
              <a:rPr lang="en-US" altLang="en-US" dirty="0">
                <a:ea typeface="ＭＳ Ｐゴシック" charset="-128"/>
              </a:rPr>
              <a:t>Institutional Network and Internet</a:t>
            </a:r>
            <a:endParaRPr lang="en-US" altLang="en-US" dirty="0">
              <a:latin typeface="+mn-lt"/>
              <a:ea typeface="ＭＳ Ｐゴシック" charset="-128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  <a:tabLst>
                <a:tab pos="3992563" algn="l"/>
              </a:tabLst>
            </a:pPr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response time </a:t>
            </a:r>
            <a:r>
              <a:rPr lang="en-US" altLang="en-US" dirty="0">
                <a:latin typeface="+mn-lt"/>
                <a:ea typeface="ＭＳ Ｐゴシック" charset="-128"/>
              </a:rPr>
              <a:t>for client request.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traffic</a:t>
            </a:r>
            <a:r>
              <a:rPr lang="en-US" altLang="en-US" dirty="0">
                <a:latin typeface="+mn-lt"/>
                <a:ea typeface="ＭＳ Ｐゴシック" charset="-128"/>
              </a:rPr>
              <a:t> on an institution’</a:t>
            </a:r>
            <a:r>
              <a:rPr lang="en-US" altLang="ja-JP" dirty="0">
                <a:latin typeface="+mn-lt"/>
                <a:ea typeface="ＭＳ Ｐゴシック" charset="-128"/>
              </a:rPr>
              <a:t>s access link.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dirty="0">
                <a:latin typeface="+mn-lt"/>
                <a:ea typeface="ＭＳ Ｐゴシック" charset="-128"/>
              </a:rPr>
              <a:t>Internet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dense</a:t>
            </a:r>
            <a:r>
              <a:rPr lang="en-US" altLang="en-US" dirty="0">
                <a:latin typeface="+mn-lt"/>
                <a:ea typeface="ＭＳ Ｐゴシック" charset="-128"/>
              </a:rPr>
              <a:t> with caches: Insufficiency for </a:t>
            </a:r>
            <a:r>
              <a:rPr lang="en-US" altLang="ja-JP" dirty="0">
                <a:latin typeface="+mn-lt"/>
                <a:ea typeface="ＭＳ Ｐゴシック" charset="-128"/>
              </a:rPr>
              <a:t>content providers to </a:t>
            </a:r>
            <a:r>
              <a:rPr lang="en-US" altLang="ja-JP" dirty="0">
                <a:solidFill>
                  <a:srgbClr val="C00000"/>
                </a:solidFill>
                <a:latin typeface="+mn-lt"/>
                <a:ea typeface="ＭＳ Ｐゴシック" charset="-128"/>
              </a:rPr>
              <a:t>effectively</a:t>
            </a:r>
            <a:r>
              <a:rPr lang="en-US" altLang="ja-JP" dirty="0">
                <a:latin typeface="+mn-lt"/>
                <a:ea typeface="ＭＳ Ｐゴシック" charset="-128"/>
              </a:rPr>
              <a:t> deliver content.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4404343-A296-9244-9518-BCACD1CC4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990600"/>
            <a:ext cx="3846000" cy="5334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212158-1881-454D-81FB-0A189EA3E5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600" y="990600"/>
            <a:ext cx="3660042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FTP (File Transfer Protocol)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+mn-lt"/>
              </a:rPr>
              <a:t>File Transfer Protocol (FTP) is the commonly used protocol for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exchanging files </a:t>
            </a:r>
            <a:r>
              <a:rPr lang="en-IN" dirty="0">
                <a:latin typeface="+mn-lt"/>
              </a:rPr>
              <a:t>over the Network or Internet. </a:t>
            </a:r>
            <a:r>
              <a:rPr lang="en-IN" b="1" dirty="0">
                <a:solidFill>
                  <a:schemeClr val="accent1"/>
                </a:solidFill>
              </a:rPr>
              <a:t>Example: </a:t>
            </a:r>
            <a:r>
              <a:rPr lang="en-IN" b="1" dirty="0" err="1">
                <a:solidFill>
                  <a:schemeClr val="accent1"/>
                </a:solidFill>
              </a:rPr>
              <a:t>Filezilla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FTP uses the Internet's TCP/IP protocols to enable data transfer.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FTP uses client-server architecture.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FTP promotes sharing of files via remote computers with reliable and efficient data transfer.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C87F0B-D0E2-D949-9CFA-8B5987259EC3}"/>
              </a:ext>
            </a:extLst>
          </p:cNvPr>
          <p:cNvSpPr/>
          <p:nvPr/>
        </p:nvSpPr>
        <p:spPr>
          <a:xfrm>
            <a:off x="1952625" y="4151938"/>
            <a:ext cx="12192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1EB7DE-A912-4D41-9763-5B7EC29253C3}"/>
              </a:ext>
            </a:extLst>
          </p:cNvPr>
          <p:cNvSpPr/>
          <p:nvPr/>
        </p:nvSpPr>
        <p:spPr>
          <a:xfrm>
            <a:off x="334327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F4CA04D-20F9-5B4F-9D2B-4F2455DFCF02}"/>
              </a:ext>
            </a:extLst>
          </p:cNvPr>
          <p:cNvSpPr/>
          <p:nvPr/>
        </p:nvSpPr>
        <p:spPr>
          <a:xfrm>
            <a:off x="713422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server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xmlns="" id="{36481C9A-5B87-C042-B5DC-4E529EAFDAA3}"/>
              </a:ext>
            </a:extLst>
          </p:cNvPr>
          <p:cNvSpPr/>
          <p:nvPr/>
        </p:nvSpPr>
        <p:spPr>
          <a:xfrm>
            <a:off x="29051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xmlns="" id="{95A93C04-A451-4E40-B3A4-82188E91E51A}"/>
              </a:ext>
            </a:extLst>
          </p:cNvPr>
          <p:cNvSpPr/>
          <p:nvPr/>
        </p:nvSpPr>
        <p:spPr>
          <a:xfrm>
            <a:off x="73628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BC5CDE-F600-D84B-AC37-7B0F9EF16FC8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2562225" y="4913938"/>
            <a:ext cx="504825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FDEFD01-A737-C740-B0B6-2AB43F5F902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43275" y="4913938"/>
            <a:ext cx="495300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6F89B13-2B64-1A48-8D57-C1BBB9A541D3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>
            <a:off x="7629525" y="4913938"/>
            <a:ext cx="0" cy="42006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FBAA13-486B-CF40-89EF-73B2EC894C66}"/>
              </a:ext>
            </a:extLst>
          </p:cNvPr>
          <p:cNvSpPr txBox="1"/>
          <p:nvPr/>
        </p:nvSpPr>
        <p:spPr>
          <a:xfrm>
            <a:off x="2190750" y="608769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file 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3384563-1487-0841-B05C-4E133BE23294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333875" y="4532938"/>
            <a:ext cx="28003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47372F2-2A33-5549-96BE-4D24E338DBEB}"/>
              </a:ext>
            </a:extLst>
          </p:cNvPr>
          <p:cNvSpPr txBox="1"/>
          <p:nvPr/>
        </p:nvSpPr>
        <p:spPr>
          <a:xfrm>
            <a:off x="4752975" y="4178427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2FCB03-2FE7-5640-94DC-215AC9356F86}"/>
              </a:ext>
            </a:extLst>
          </p:cNvPr>
          <p:cNvSpPr txBox="1"/>
          <p:nvPr/>
        </p:nvSpPr>
        <p:spPr>
          <a:xfrm>
            <a:off x="6648450" y="612057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file system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83D1EFED-F279-6A48-8E78-DD2B615AE8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800" y="3731876"/>
            <a:ext cx="621500" cy="621500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B096EB2-AD31-2E4C-B851-1A954B933A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225" y="3669392"/>
            <a:ext cx="623524" cy="623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9A10E2AB-964C-2F4F-8DA0-935BAC7867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983" y="4202738"/>
            <a:ext cx="660400" cy="660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FA15205-34B5-0F43-88EA-85B309C3580C}"/>
              </a:ext>
            </a:extLst>
          </p:cNvPr>
          <p:cNvSpPr txBox="1"/>
          <p:nvPr/>
        </p:nvSpPr>
        <p:spPr>
          <a:xfrm>
            <a:off x="788361" y="4913938"/>
            <a:ext cx="9378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or Host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9A40CBD-CFC0-5C47-9014-718493074F9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431842" y="4532938"/>
            <a:ext cx="520783" cy="86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4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4" grpId="0" animBg="1"/>
      <p:bldP spid="10" grpId="0" animBg="1"/>
      <p:bldP spid="22" grpId="0"/>
      <p:bldP spid="26" grpId="0"/>
      <p:bldP spid="27" grpId="0"/>
      <p:bldP spid="33" grpId="0"/>
    </p:bld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/>
              <a:t>FTP (File Transfer Protocol) – </a:t>
            </a:r>
            <a:r>
              <a:rPr dirty="0" err="1" lang="en-US"/>
              <a:t>Cont</a:t>
            </a:r>
            <a:r>
              <a:rPr dirty="0" lang="is-IS"/>
              <a:t>…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altLang="en-US" dirty="0" lang="en-US" sz="2000">
                <a:latin typeface="+mn-lt"/>
                <a:ea charset="-128" typeface="ＭＳ Ｐゴシック"/>
              </a:rPr>
              <a:t>FTP client connect FTP server at port 21 using TCP.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altLang="en-US" dirty="0" lang="en-US" sz="2000">
                <a:latin typeface="+mn-lt"/>
                <a:ea charset="-128" typeface="ＭＳ Ｐゴシック"/>
              </a:rPr>
              <a:t>FTP uses two parallel TCP connections to transfer a file, </a:t>
            </a:r>
          </a:p>
          <a:p>
            <a:pPr algn="just" indent="-457200" marL="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altLang="en-US" dirty="0" lang="en-US" sz="2000">
                <a:solidFill>
                  <a:srgbClr val="C00000"/>
                </a:solidFill>
                <a:latin typeface="+mn-lt"/>
                <a:ea charset="-128" typeface="ＭＳ Ｐゴシック"/>
              </a:rPr>
              <a:t>Control Connection</a:t>
            </a:r>
            <a:r>
              <a:rPr altLang="en-US" dirty="0" lang="en-US" sz="2000">
                <a:latin typeface="+mn-lt"/>
                <a:ea charset="-128" typeface="ＭＳ Ｐゴシック"/>
              </a:rPr>
              <a:t>: Used for sending control information between two hosts. </a:t>
            </a:r>
          </a:p>
          <a:p>
            <a:pPr algn="just" indent="-457200" marL="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altLang="en-US" dirty="0" lang="en-US" sz="2000">
                <a:solidFill>
                  <a:srgbClr val="C00000"/>
                </a:solidFill>
                <a:latin typeface="+mn-lt"/>
                <a:ea charset="-128" typeface="ＭＳ Ｐゴシック"/>
              </a:rPr>
              <a:t>Data Connection</a:t>
            </a:r>
            <a:r>
              <a:rPr altLang="en-US" dirty="0" lang="en-US" sz="2000">
                <a:latin typeface="+mn-lt"/>
                <a:ea charset="-128" typeface="ＭＳ Ｐゴシック"/>
              </a:rPr>
              <a:t>: To send a file.</a:t>
            </a:r>
          </a:p>
          <a:p>
            <a:pPr algn="just" indent="-342900" lvl="1" marL="342900">
              <a:lnSpc>
                <a:spcPct val="100000"/>
              </a:lnSpc>
              <a:spcAft>
                <a:spcPts val="600"/>
              </a:spcAft>
              <a:buFont charset="2" typeface="Wingdings"/>
              <a:buChar char="§"/>
            </a:pPr>
            <a:r>
              <a:rPr altLang="en-US" dirty="0" lang="en-US">
                <a:latin typeface="+mn-lt"/>
                <a:ea charset="-128" typeface="ＭＳ Ｐゴシック"/>
              </a:rPr>
              <a:t>Control Information like user identification, password, commands to change remote directory, commands to “put” and “get” files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altLang="en-US" dirty="0" lang="en-US" sz="2000">
                <a:latin typeface="+mn-lt"/>
                <a:ea charset="-128" typeface="ＭＳ Ｐゴシック"/>
              </a:rPr>
              <a:t>Client will browses </a:t>
            </a:r>
            <a:r>
              <a:rPr altLang="en-US" dirty="0" lang="en-US" sz="2000">
                <a:solidFill>
                  <a:srgbClr val="FF0000"/>
                </a:solidFill>
                <a:latin typeface="+mn-lt"/>
                <a:ea charset="-128" typeface="ＭＳ Ｐゴシック"/>
              </a:rPr>
              <a:t>remote file directory</a:t>
            </a:r>
            <a:r>
              <a:rPr altLang="en-US" dirty="0" lang="en-US" sz="2000">
                <a:latin typeface="+mn-lt"/>
                <a:ea charset="-128" typeface="ＭＳ Ｐゴシック"/>
              </a:rPr>
              <a:t>, sends commands over control connection.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  <a:buSzPct val="75000"/>
            </a:pPr>
            <a:r>
              <a:rPr altLang="en-US" dirty="0" lang="en-US" sz="2000">
                <a:latin typeface="+mn-lt"/>
              </a:rPr>
              <a:t>FTP server maintains </a:t>
            </a:r>
            <a:r>
              <a:rPr altLang="en-US" dirty="0" lang="ja-JP" sz="2000">
                <a:latin typeface="+mn-lt"/>
              </a:rPr>
              <a:t>“</a:t>
            </a:r>
            <a:r>
              <a:rPr altLang="ja-JP" dirty="0" lang="en-US" sz="2000">
                <a:solidFill>
                  <a:srgbClr val="FF0000"/>
                </a:solidFill>
                <a:latin typeface="+mn-lt"/>
              </a:rPr>
              <a:t>state</a:t>
            </a:r>
            <a:r>
              <a:rPr altLang="en-US" dirty="0" lang="ja-JP" sz="2000">
                <a:latin typeface="+mn-lt"/>
              </a:rPr>
              <a:t>”</a:t>
            </a:r>
            <a:r>
              <a:rPr altLang="ja-JP" dirty="0" lang="en-US" sz="2000">
                <a:latin typeface="+mn-lt"/>
              </a:rPr>
              <a:t> about user like current directory, earlier authentication.</a:t>
            </a:r>
          </a:p>
          <a:p>
            <a:pPr algn="just">
              <a:buSzPct val="75000"/>
            </a:pPr>
            <a:endParaRPr altLang="ja-JP" dirty="0" lang="en-US" sz="2000">
              <a:solidFill>
                <a:srgbClr val="FF0000"/>
              </a:solidFill>
              <a:latin typeface="+mn-lt"/>
            </a:endParaRPr>
          </a:p>
          <a:p>
            <a:pPr algn="just"/>
            <a:endParaRPr dirty="0" lang="en-US" sz="200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C47671-61AC-0C43-906D-FBD7DF999F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2614" y="3762610"/>
            <a:ext cx="14224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6DD134-B6D1-B640-897A-0292C804B7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26698" y="3770030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8E351C-69AB-6740-AD66-487BA4B26256}"/>
              </a:ext>
            </a:extLst>
          </p:cNvPr>
          <p:cNvPicPr>
            <a:picLocks noChangeAspect="1"/>
          </p:cNvPicPr>
          <p:nvPr/>
        </p:nvPicPr>
        <p:blipFill>
          <a:blip cstate="screen"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782" y="3755191"/>
            <a:ext cx="1482725" cy="1482725"/>
          </a:xfrm>
          <a:prstGeom prst="rect">
            <a:avLst/>
          </a:prstGeom>
        </p:spPr>
      </p:pic>
      <p:pic>
        <p:nvPicPr>
          <p:cNvPr id="15" name="FTP Protocol_How it works.mp4">
            <a:hlinkClick action="ppaction://media" r:id=""/>
            <a:extLst>
              <a:ext uri="{FF2B5EF4-FFF2-40B4-BE49-F238E27FC236}">
                <a16:creationId xmlns:a16="http://schemas.microsoft.com/office/drawing/2014/main" xmlns="" id="{9CBBD42B-270B-1346-8D82-A665A0758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/>
        </p:blipFill>
        <p:spPr>
          <a:xfrm>
            <a:off x="1752600" y="2694001"/>
            <a:ext cx="5624512" cy="37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2967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94435" fill="hold" id="24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cmd="stop" type="call">
                                      <p:cBhvr>
                                        <p:cTn dur="1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0">
                      <p:stCondLst>
                        <p:cond delay="indefinite"/>
                      </p:stCondLst>
                      <p:childTnLst>
                        <p:par>
                          <p:cTn fill="hold" id="31">
                            <p:stCondLst>
                              <p:cond delay="0"/>
                            </p:stCondLst>
                            <p:childTnLst>
                              <p:par>
                                <p:cTn fill="hold" id="32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8">
                      <p:stCondLst>
                        <p:cond delay="indefinite"/>
                      </p:stCondLst>
                      <p:childTnLst>
                        <p:par>
                          <p:cTn fill="hold" id="39">
                            <p:stCondLst>
                              <p:cond delay="0"/>
                            </p:stCondLst>
                            <p:childTnLst>
                              <p:par>
                                <p:cTn fill="hold" id="40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0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2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4">
                      <p:stCondLst>
                        <p:cond delay="indefinite"/>
                      </p:stCondLst>
                      <p:childTnLst>
                        <p:par>
                          <p:cTn fill="hold" id="55">
                            <p:stCondLst>
                              <p:cond delay="0"/>
                            </p:stCondLst>
                            <p:childTnLst>
                              <p:par>
                                <p:cTn fill="hold" id="56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8">
                      <p:stCondLst>
                        <p:cond delay="indefinite"/>
                      </p:stCondLst>
                      <p:childTnLst>
                        <p:par>
                          <p:cTn fill="hold" id="59">
                            <p:stCondLst>
                              <p:cond delay="0"/>
                            </p:stCondLst>
                            <p:childTnLst>
                              <p:par>
                                <p:cTn fill="hold" id="60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62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evtFilter="cancelBubble" fill="hold" id="63" nodeType="interactiveSeq" restart="whenNotActive">
                <p:stCondLst>
                  <p:cond delay="0" evt="onClick">
                    <p:tgtEl>
                      <p:spTgt spid="1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fill="hold" id="64">
                      <p:stCondLst>
                        <p:cond delay="0"/>
                      </p:stCondLst>
                      <p:childTnLst>
                        <p:par>
                          <p:cTn fill="hold" id="65">
                            <p:stCondLst>
                              <p:cond delay="0"/>
                            </p:stCondLst>
                            <p:childTnLst>
                              <p:par>
                                <p:cTn fill="hold" id="66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cmd="togglePause" type="call">
                                      <p:cBhvr>
                                        <p:cTn dur="1" fill="hold" id="67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Electronic Mail (Email)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Email is an </a:t>
            </a:r>
            <a:r>
              <a:rPr lang="en-IN" sz="2000" dirty="0">
                <a:solidFill>
                  <a:srgbClr val="C00000"/>
                </a:solidFill>
              </a:rPr>
              <a:t>asynchronous communication </a:t>
            </a:r>
            <a:r>
              <a:rPr lang="en-IN" sz="2000" dirty="0"/>
              <a:t>medium in which people send and read messages as convenient for them</a:t>
            </a:r>
            <a:r>
              <a:rPr lang="en-US" sz="2000" dirty="0"/>
              <a:t>.</a:t>
            </a:r>
          </a:p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Modern Email has many </a:t>
            </a:r>
            <a:r>
              <a:rPr lang="en-IN" sz="2000" dirty="0">
                <a:solidFill>
                  <a:srgbClr val="C00000"/>
                </a:solidFill>
              </a:rPr>
              <a:t>powerful features </a:t>
            </a:r>
            <a:r>
              <a:rPr lang="en-IN" sz="2000" dirty="0"/>
              <a:t>like: 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A messages with attachments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Hyperlinks 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HTML-formatted text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Embedded photos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Email is fast, easy to distribute, and inexpensive. </a:t>
            </a:r>
          </a:p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High level view of Internet mail system and its key components.</a:t>
            </a:r>
          </a:p>
          <a:p>
            <a:pPr marL="914400" lvl="1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dirty="0"/>
              <a:t>User agents 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dirty="0"/>
              <a:t>Mail servers 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dirty="0"/>
              <a:t>Simple Mail Transfer Protocol (SMTP)</a:t>
            </a:r>
            <a:endParaRPr lang="en-US" dirty="0"/>
          </a:p>
          <a:p>
            <a:pPr lvl="0"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A36B13-0F58-5340-953A-515C56D4CA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286000"/>
            <a:ext cx="4422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Application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IN" dirty="0"/>
              <a:t>Client-Server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P2P (Peer to Peer) architecture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Email - </a:t>
            </a:r>
            <a:r>
              <a:rPr lang="en-IN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en-US" sz="8000" b="1" dirty="0">
                <a:solidFill>
                  <a:srgbClr val="CC0000"/>
                </a:solidFill>
                <a:ea typeface="ＭＳ Ｐゴシック" charset="-128"/>
              </a:rPr>
              <a:t>User Agent</a:t>
            </a:r>
          </a:p>
          <a:p>
            <a:pPr lvl="0" algn="just">
              <a:lnSpc>
                <a:spcPct val="120000"/>
              </a:lnSpc>
            </a:pPr>
            <a:r>
              <a:rPr lang="en-IN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User agents allow users to read, reply to, forward, save, and compose messages.</a:t>
            </a:r>
            <a:endParaRPr lang="en-US" sz="7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20000"/>
              </a:lnSpc>
            </a:pPr>
            <a:r>
              <a:rPr 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.g. Microsoft Outlook and Apple Mail.</a:t>
            </a:r>
            <a:endParaRPr lang="en-US" sz="7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en-US" sz="8000" b="1" dirty="0">
                <a:solidFill>
                  <a:srgbClr val="CC0000"/>
                </a:solidFill>
                <a:ea typeface="ＭＳ Ｐゴシック" charset="-128"/>
              </a:rPr>
              <a:t>Mail servers:</a:t>
            </a:r>
          </a:p>
          <a:p>
            <a:pPr algn="just">
              <a:lnSpc>
                <a:spcPct val="120000"/>
              </a:lnSpc>
            </a:pP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7200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mailbox</a:t>
            </a: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 contains incoming messages for user.</a:t>
            </a:r>
          </a:p>
          <a:p>
            <a:pPr algn="just">
              <a:lnSpc>
                <a:spcPct val="120000"/>
              </a:lnSpc>
            </a:pP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7200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message queue </a:t>
            </a: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of outgoing (to be sent) mail messages.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altLang="en-US" sz="8000" b="1" dirty="0">
                <a:solidFill>
                  <a:srgbClr val="CC0000"/>
                </a:solidFill>
                <a:ea typeface="ＭＳ Ｐゴシック" charset="-128"/>
              </a:rPr>
              <a:t>SMTP </a:t>
            </a:r>
          </a:p>
          <a:p>
            <a:pPr algn="just">
              <a:lnSpc>
                <a:spcPct val="120000"/>
              </a:lnSpc>
              <a:buClr>
                <a:schemeClr val="tx1"/>
              </a:buClr>
            </a:pP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It is a principal application layer protocol between mail servers to send email messages.</a:t>
            </a:r>
          </a:p>
          <a:p>
            <a:pPr lvl="1" algn="just">
              <a:lnSpc>
                <a:spcPct val="120000"/>
              </a:lnSpc>
            </a:pPr>
            <a:r>
              <a:rPr lang="en-US" altLang="en-US" sz="6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client: sending mail to server</a:t>
            </a:r>
          </a:p>
          <a:p>
            <a:pPr lvl="1" algn="just">
              <a:lnSpc>
                <a:spcPct val="120000"/>
              </a:lnSpc>
            </a:pPr>
            <a:r>
              <a:rPr lang="en-US" altLang="ja-JP" sz="6400" dirty="0">
                <a:ea typeface="Times New Roman" panose="02020603050405020304" pitchFamily="18" charset="0"/>
                <a:cs typeface="Times New Roman" panose="02020603050405020304" pitchFamily="18" charset="0"/>
              </a:rPr>
              <a:t>server: receiving mail from other different mail server</a:t>
            </a:r>
            <a:endParaRPr lang="en-US" altLang="en-US" sz="6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Content Placeholder 1054"/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845" name="Rectangle 280"/>
          <p:cNvSpPr>
            <a:spLocks noChangeArrowheads="1"/>
          </p:cNvSpPr>
          <p:nvPr/>
        </p:nvSpPr>
        <p:spPr bwMode="auto">
          <a:xfrm>
            <a:off x="6934200" y="5563206"/>
            <a:ext cx="2148903" cy="8486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sz="240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846" name="Group 279"/>
          <p:cNvGrpSpPr>
            <a:grpSpLocks/>
          </p:cNvGrpSpPr>
          <p:nvPr/>
        </p:nvGrpSpPr>
        <p:grpSpPr bwMode="auto">
          <a:xfrm>
            <a:off x="7058023" y="5447746"/>
            <a:ext cx="2586038" cy="1105454"/>
            <a:chOff x="4454" y="3282"/>
            <a:chExt cx="1629" cy="520"/>
          </a:xfrm>
        </p:grpSpPr>
        <p:sp>
          <p:nvSpPr>
            <p:cNvPr id="847" name="Text Box 263"/>
            <p:cNvSpPr txBox="1">
              <a:spLocks noChangeArrowheads="1"/>
            </p:cNvSpPr>
            <p:nvPr/>
          </p:nvSpPr>
          <p:spPr bwMode="auto">
            <a:xfrm>
              <a:off x="4777" y="3608"/>
              <a:ext cx="75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user mailbox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48" name="Group 278"/>
            <p:cNvGrpSpPr>
              <a:grpSpLocks/>
            </p:cNvGrpSpPr>
            <p:nvPr/>
          </p:nvGrpSpPr>
          <p:grpSpPr bwMode="auto">
            <a:xfrm>
              <a:off x="4454" y="3408"/>
              <a:ext cx="450" cy="120"/>
              <a:chOff x="4310" y="3444"/>
              <a:chExt cx="450" cy="120"/>
            </a:xfrm>
          </p:grpSpPr>
          <p:sp>
            <p:nvSpPr>
              <p:cNvPr id="851" name="Rectangle 264"/>
              <p:cNvSpPr>
                <a:spLocks noChangeArrowheads="1"/>
              </p:cNvSpPr>
              <p:nvPr/>
            </p:nvSpPr>
            <p:spPr bwMode="auto">
              <a:xfrm>
                <a:off x="4310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2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3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4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5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6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7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8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49" name="Rectangle 272"/>
            <p:cNvSpPr>
              <a:spLocks noChangeArrowheads="1"/>
            </p:cNvSpPr>
            <p:nvPr/>
          </p:nvSpPr>
          <p:spPr bwMode="auto">
            <a:xfrm>
              <a:off x="4685" y="362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0" name="Text Box 277"/>
            <p:cNvSpPr txBox="1">
              <a:spLocks noChangeArrowheads="1"/>
            </p:cNvSpPr>
            <p:nvPr/>
          </p:nvSpPr>
          <p:spPr bwMode="auto">
            <a:xfrm>
              <a:off x="4856" y="3282"/>
              <a:ext cx="1227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Outgoing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message queue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859" name="Group 454"/>
          <p:cNvGrpSpPr>
            <a:grpSpLocks/>
          </p:cNvGrpSpPr>
          <p:nvPr/>
        </p:nvGrpSpPr>
        <p:grpSpPr bwMode="auto">
          <a:xfrm>
            <a:off x="4662488" y="1211262"/>
            <a:ext cx="4318000" cy="5118100"/>
            <a:chOff x="2937" y="886"/>
            <a:chExt cx="2720" cy="3224"/>
          </a:xfrm>
        </p:grpSpPr>
        <p:grpSp>
          <p:nvGrpSpPr>
            <p:cNvPr id="860" name="Group 389"/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1023" name="Freeform 39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4" name="Rectangle 391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5" name="Freeform 39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6" name="Freeform 39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7" name="Rectangle 394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28" name="Group 39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53" name="AutoShape 396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4" name="AutoShape 397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29" name="Rectangle 398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0" name="Group 39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51" name="AutoShape 40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2" name="AutoShape 401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1" name="Rectangle 402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2" name="Rectangle 403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3" name="Group 40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9" name="AutoShape 405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0" name="AutoShape 40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4" name="Freeform 40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5" name="Group 40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7" name="AutoShape 409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48" name="AutoShape 410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6" name="Rectangle 411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7" name="Freeform 41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8" name="Freeform 41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9" name="Oval 414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0" name="Freeform 41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1" name="AutoShape 416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2" name="AutoShape 417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3" name="Oval 418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4" name="Oval 419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5" name="Oval 420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6" name="Rectangle 421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1" name="Group 356"/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991" name="Freeform 35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2" name="Rectangle 358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3" name="Freeform 35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4" name="Freeform 36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5" name="Rectangle 361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96" name="Group 36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21" name="AutoShape 3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2" name="AutoShape 364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97" name="Rectangle 365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98" name="Group 36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19" name="AutoShape 36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0" name="AutoShape 368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99" name="Rectangle 369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0" name="Rectangle 370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01" name="Group 37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17" name="AutoShape 372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8" name="AutoShape 37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02" name="Freeform 37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03" name="Group 37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15" name="AutoShape 376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6" name="AutoShape 377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04" name="Rectangle 378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5" name="Freeform 37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6" name="Freeform 38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7" name="Oval 381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8" name="Freeform 38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9" name="AutoShape 383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0" name="AutoShape 384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1" name="Oval 385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2" name="Oval 386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3" name="Oval 387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4" name="Rectangle 388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2" name="Group 320"/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959" name="Freeform 32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0" name="Rectangle 322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1" name="Freeform 32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2" name="Freeform 32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Rectangle 325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4" name="Group 32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89" name="AutoShape 32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90" name="AutoShape 328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5" name="Rectangle 329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6" name="Group 33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7" name="AutoShape 33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8" name="AutoShape 332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7" name="Rectangle 333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8" name="Rectangle 334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9" name="Group 33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5" name="AutoShape 336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6" name="AutoShape 337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0" name="Freeform 33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1" name="Group 33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3" name="AutoShape 340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4" name="AutoShape 341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2" name="Rectangle 342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3" name="Freeform 34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4" name="Freeform 34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Oval 345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6" name="Freeform 34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7" name="AutoShape 34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8" name="AutoShape 348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9" name="Oval 349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0" name="Oval 350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1" name="Oval 351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2" name="Rectangle 352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63" name="Line 9"/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4" name="Group 19"/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944" name="Rectangle 20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5" name="Text Box 21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server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6" name="Rectangle 22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7" name="Line 23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8" name="Line 24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9" name="Line 25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0" name="Line 26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1" name="Line 27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2" name="Line 28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3" name="Line 29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4" name="Rectangle 30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5" name="Rectangle 31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6" name="Rectangle 32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7" name="Rectangle 33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8" name="Rectangle 34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5" name="Group 60"/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929" name="Rectangle 61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0" name="Text Box 62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server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1" name="Rectangle 63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2" name="Line 64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3" name="Line 65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4" name="Line 66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5" name="Line 67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6" name="Line 68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7" name="Line 69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8" name="Line 70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9" name="Rectangle 71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0" name="Rectangle 72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1" name="Rectangle 73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2" name="Rectangle 74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3" name="Rectangle 75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6" name="Group 96"/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914" name="Rectangle 97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5" name="Text Box 98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server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6" name="Rectangle 99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7" name="Line 100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Line 101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Line 102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Line 103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Line 104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2" name="Line 105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3" name="Line 106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4" name="Rectangle 107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5" name="Rectangle 108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6" name="Rectangle 109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7" name="Rectangle 110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8" name="Rectangle 111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67" name="Line 117"/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68" name="Line 118"/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9" name="Group 119"/>
            <p:cNvGrpSpPr>
              <a:grpSpLocks/>
            </p:cNvGrpSpPr>
            <p:nvPr/>
          </p:nvGrpSpPr>
          <p:grpSpPr bwMode="auto">
            <a:xfrm>
              <a:off x="3795" y="2535"/>
              <a:ext cx="650" cy="288"/>
              <a:chOff x="3745" y="2537"/>
              <a:chExt cx="650" cy="288"/>
            </a:xfrm>
          </p:grpSpPr>
          <p:sp>
            <p:nvSpPr>
              <p:cNvPr id="912" name="Rectangle 12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3" name="Text Box 12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SMTP</a:t>
                </a:r>
              </a:p>
            </p:txBody>
          </p:sp>
        </p:grpSp>
        <p:grpSp>
          <p:nvGrpSpPr>
            <p:cNvPr id="870" name="Group 122"/>
            <p:cNvGrpSpPr>
              <a:grpSpLocks/>
            </p:cNvGrpSpPr>
            <p:nvPr/>
          </p:nvGrpSpPr>
          <p:grpSpPr bwMode="auto">
            <a:xfrm>
              <a:off x="3771" y="1743"/>
              <a:ext cx="650" cy="288"/>
              <a:chOff x="3745" y="2537"/>
              <a:chExt cx="650" cy="288"/>
            </a:xfrm>
          </p:grpSpPr>
          <p:sp>
            <p:nvSpPr>
              <p:cNvPr id="910" name="Rectangle 123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1" name="Text Box 124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SMTP</a:t>
                </a:r>
              </a:p>
            </p:txBody>
          </p:sp>
        </p:grpSp>
        <p:grpSp>
          <p:nvGrpSpPr>
            <p:cNvPr id="871" name="Group 125"/>
            <p:cNvGrpSpPr>
              <a:grpSpLocks/>
            </p:cNvGrpSpPr>
            <p:nvPr/>
          </p:nvGrpSpPr>
          <p:grpSpPr bwMode="auto">
            <a:xfrm>
              <a:off x="2937" y="2193"/>
              <a:ext cx="650" cy="288"/>
              <a:chOff x="3745" y="2537"/>
              <a:chExt cx="650" cy="288"/>
            </a:xfrm>
          </p:grpSpPr>
          <p:sp>
            <p:nvSpPr>
              <p:cNvPr id="908" name="Rectangle 126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09" name="Text Box 127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SMTP</a:t>
                </a:r>
              </a:p>
            </p:txBody>
          </p:sp>
        </p:grpSp>
        <p:grpSp>
          <p:nvGrpSpPr>
            <p:cNvPr id="872" name="Group 423"/>
            <p:cNvGrpSpPr>
              <a:grpSpLocks/>
            </p:cNvGrpSpPr>
            <p:nvPr/>
          </p:nvGrpSpPr>
          <p:grpSpPr bwMode="auto">
            <a:xfrm>
              <a:off x="3587" y="886"/>
              <a:ext cx="575" cy="664"/>
              <a:chOff x="3574" y="550"/>
              <a:chExt cx="575" cy="664"/>
            </a:xfrm>
          </p:grpSpPr>
          <p:grpSp>
            <p:nvGrpSpPr>
              <p:cNvPr id="903" name="Group 35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6" name="Picture 35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7" name="Freeform 35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0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0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3" name="Group 424"/>
            <p:cNvGrpSpPr>
              <a:grpSpLocks/>
            </p:cNvGrpSpPr>
            <p:nvPr/>
          </p:nvGrpSpPr>
          <p:grpSpPr bwMode="auto">
            <a:xfrm>
              <a:off x="4870" y="1400"/>
              <a:ext cx="575" cy="664"/>
              <a:chOff x="3574" y="550"/>
              <a:chExt cx="575" cy="664"/>
            </a:xfrm>
          </p:grpSpPr>
          <p:grpSp>
            <p:nvGrpSpPr>
              <p:cNvPr id="898" name="Group 425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1" name="Picture 42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2" name="Freeform 427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0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4" name="Group 430"/>
            <p:cNvGrpSpPr>
              <a:grpSpLocks/>
            </p:cNvGrpSpPr>
            <p:nvPr/>
          </p:nvGrpSpPr>
          <p:grpSpPr bwMode="auto">
            <a:xfrm>
              <a:off x="5082" y="1880"/>
              <a:ext cx="575" cy="664"/>
              <a:chOff x="3574" y="550"/>
              <a:chExt cx="575" cy="664"/>
            </a:xfrm>
          </p:grpSpPr>
          <p:grpSp>
            <p:nvGrpSpPr>
              <p:cNvPr id="893" name="Group 431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6" name="Picture 432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7" name="Freeform 433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5" name="Group 436"/>
            <p:cNvGrpSpPr>
              <a:grpSpLocks/>
            </p:cNvGrpSpPr>
            <p:nvPr/>
          </p:nvGrpSpPr>
          <p:grpSpPr bwMode="auto">
            <a:xfrm>
              <a:off x="4999" y="2540"/>
              <a:ext cx="575" cy="664"/>
              <a:chOff x="3574" y="550"/>
              <a:chExt cx="575" cy="664"/>
            </a:xfrm>
          </p:grpSpPr>
          <p:grpSp>
            <p:nvGrpSpPr>
              <p:cNvPr id="888" name="Group 437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1" name="Picture 438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2" name="Freeform 439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6" name="Group 442"/>
            <p:cNvGrpSpPr>
              <a:grpSpLocks/>
            </p:cNvGrpSpPr>
            <p:nvPr/>
          </p:nvGrpSpPr>
          <p:grpSpPr bwMode="auto">
            <a:xfrm>
              <a:off x="3354" y="3446"/>
              <a:ext cx="575" cy="664"/>
              <a:chOff x="3574" y="550"/>
              <a:chExt cx="575" cy="664"/>
            </a:xfrm>
          </p:grpSpPr>
          <p:grpSp>
            <p:nvGrpSpPr>
              <p:cNvPr id="883" name="Group 44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6" name="Picture 44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7" name="Freeform 44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7" name="Group 448"/>
            <p:cNvGrpSpPr>
              <a:grpSpLocks/>
            </p:cNvGrpSpPr>
            <p:nvPr/>
          </p:nvGrpSpPr>
          <p:grpSpPr bwMode="auto">
            <a:xfrm>
              <a:off x="3813" y="3056"/>
              <a:ext cx="575" cy="664"/>
              <a:chOff x="3574" y="550"/>
              <a:chExt cx="575" cy="664"/>
            </a:xfrm>
          </p:grpSpPr>
          <p:grpSp>
            <p:nvGrpSpPr>
              <p:cNvPr id="878" name="Group 449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1" name="Picture 4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2" name="Freeform 4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1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  <a:latin typeface="+mn-lt"/>
              </a:rPr>
              <a:t>S</a:t>
            </a:r>
            <a:r>
              <a:rPr lang="en-US" dirty="0">
                <a:latin typeface="+mn-lt"/>
              </a:rPr>
              <a:t>imple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M</a:t>
            </a:r>
            <a:r>
              <a:rPr lang="en-US" dirty="0">
                <a:latin typeface="+mn-lt"/>
              </a:rPr>
              <a:t>ail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T</a:t>
            </a:r>
            <a:r>
              <a:rPr lang="en-US" dirty="0">
                <a:latin typeface="+mn-lt"/>
              </a:rPr>
              <a:t>ransfer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P</a:t>
            </a:r>
            <a:r>
              <a:rPr lang="en-US" dirty="0">
                <a:latin typeface="+mn-lt"/>
              </a:rPr>
              <a:t>rotocol used in sending and receiving e-mail.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It use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TCP</a:t>
            </a:r>
            <a:r>
              <a:rPr lang="en-US" altLang="en-US" dirty="0">
                <a:latin typeface="+mn-lt"/>
                <a:ea typeface="ＭＳ Ｐゴシック" charset="-128"/>
              </a:rPr>
              <a:t> to reliably transfer email message from client to server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using port 25</a:t>
            </a:r>
            <a:r>
              <a:rPr lang="en-US" altLang="en-US" dirty="0">
                <a:latin typeface="+mn-lt"/>
                <a:ea typeface="ＭＳ Ｐゴシック" charset="-128"/>
              </a:rPr>
              <a:t>.</a:t>
            </a:r>
          </a:p>
          <a:p>
            <a:pPr lvl="0" algn="just"/>
            <a:r>
              <a:rPr lang="en-IN" dirty="0">
                <a:latin typeface="+mn-lt"/>
              </a:rPr>
              <a:t>It restricts the body (not just the headers) of all mail messages to simple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7-bit ASCII</a:t>
            </a:r>
            <a:r>
              <a:rPr lang="en-IN" dirty="0">
                <a:latin typeface="+mn-lt"/>
              </a:rPr>
              <a:t>.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SMTP does not use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intermediate mail servers </a:t>
            </a:r>
            <a:r>
              <a:rPr lang="en-IN" dirty="0">
                <a:latin typeface="+mn-lt"/>
              </a:rPr>
              <a:t>for sending mail.</a:t>
            </a:r>
          </a:p>
          <a:p>
            <a:pPr algn="just"/>
            <a:r>
              <a:rPr lang="en-IN" dirty="0">
                <a:latin typeface="+mn-lt"/>
              </a:rPr>
              <a:t>If receiving end mail server is down, the message remains in sending end mail server and waits for a new attempt. </a:t>
            </a:r>
            <a:endParaRPr lang="en-US" dirty="0">
              <a:latin typeface="+mn-lt"/>
            </a:endParaRP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 -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687" y="1021582"/>
            <a:ext cx="73226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ine Callout 2 7"/>
          <p:cNvSpPr/>
          <p:nvPr/>
        </p:nvSpPr>
        <p:spPr>
          <a:xfrm>
            <a:off x="910686" y="3800507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74994"/>
              <a:gd name="adj4" fmla="val 257"/>
              <a:gd name="adj5" fmla="val -136221"/>
              <a:gd name="adj6" fmla="val 11825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1) Alice uses user agent to compose message </a:t>
            </a:r>
            <a:r>
              <a:rPr lang="en-US" altLang="ja-JP" sz="2400" dirty="0"/>
              <a:t>to </a:t>
            </a:r>
            <a:r>
              <a:rPr lang="en-US" altLang="ja-JP" sz="2400" i="1" dirty="0" err="1">
                <a:latin typeface="Courier New" charset="0"/>
                <a:ea typeface="Courier New" charset="0"/>
                <a:cs typeface="Courier New" charset="0"/>
              </a:rPr>
              <a:t>computer@darshan.ac.in</a:t>
            </a:r>
            <a:endParaRPr lang="en-US" altLang="ja-JP" sz="2400" i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1063086" y="3800507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8847"/>
              <a:gd name="adj4" fmla="val 28530"/>
              <a:gd name="adj5" fmla="val -118610"/>
              <a:gd name="adj6" fmla="val 28416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2)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user agent sends message to her mail server; message placed in message queue.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1219200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65853"/>
              <a:gd name="adj4" fmla="val 28309"/>
              <a:gd name="adj5" fmla="val -127922"/>
              <a:gd name="adj6" fmla="val 37473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>
                <a:ea typeface="ＭＳ Ｐゴシック" charset="-128"/>
              </a:rPr>
              <a:t>3) Client side of SMTP opens TCP connection with Bob</a:t>
            </a:r>
            <a:r>
              <a:rPr lang="en-US" altLang="en-US" sz="2400"/>
              <a:t>’</a:t>
            </a:r>
            <a:r>
              <a:rPr lang="en-US" altLang="ja-JP" sz="2400"/>
              <a:t>s mail server</a:t>
            </a:r>
            <a:endParaRPr lang="en-US" altLang="en-US" sz="2400">
              <a:ea typeface="ＭＳ Ｐゴシック" charset="-128"/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1371600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58403"/>
              <a:gd name="adj4" fmla="val 48412"/>
              <a:gd name="adj5" fmla="val -118610"/>
              <a:gd name="adj6" fmla="val 48077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4)</a:t>
            </a:r>
            <a:r>
              <a:rPr lang="en-US" altLang="en-US" sz="2400" dirty="0">
                <a:ea typeface="ＭＳ Ｐゴシック" charset="-128"/>
              </a:rPr>
              <a:t> SMTP client sends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message over the TCP connection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1524000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7916"/>
              <a:gd name="adj4" fmla="val 57028"/>
              <a:gd name="adj5" fmla="val -102779"/>
              <a:gd name="adj6" fmla="val 56914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5) Bob</a:t>
            </a:r>
            <a:r>
              <a:rPr lang="en-US" altLang="en-US" sz="2400" dirty="0"/>
              <a:t>’</a:t>
            </a:r>
            <a:r>
              <a:rPr lang="en-US" altLang="ja-JP" sz="2400" dirty="0"/>
              <a:t>s mail server places the message in Bob’s mailbox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1672686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40709"/>
              <a:gd name="adj4" fmla="val 69841"/>
              <a:gd name="adj5" fmla="val -120472"/>
              <a:gd name="adj6" fmla="val 69506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6) Bob invokes his user agent to read message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92600" y="3200400"/>
            <a:ext cx="4303200" cy="3428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 uses user agent to compose message </a:t>
            </a:r>
            <a:r>
              <a:rPr lang="en-US" altLang="ja-JP" sz="2000" dirty="0"/>
              <a:t>to </a:t>
            </a:r>
            <a:r>
              <a:rPr lang="en-US" altLang="ja-JP" sz="2000" i="1" dirty="0" err="1">
                <a:latin typeface="Courier New" charset="0"/>
                <a:ea typeface="Courier New" charset="0"/>
                <a:cs typeface="Courier New" charset="0"/>
                <a:hlinkClick r:id="rId3"/>
              </a:rPr>
              <a:t>computer@darshan.ac.in</a:t>
            </a:r>
            <a:endParaRPr lang="en-US" altLang="ja-JP" sz="2000" i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</a:t>
            </a:r>
            <a:r>
              <a:rPr lang="en-US" altLang="en-US" sz="2000" dirty="0"/>
              <a:t>’</a:t>
            </a:r>
            <a:r>
              <a:rPr lang="en-US" altLang="ja-JP" sz="2000" dirty="0"/>
              <a:t>s user agent sends message to her mail server; message placed in message queue.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Client side of SMTP opens TCP connection with Bob</a:t>
            </a:r>
            <a:r>
              <a:rPr lang="en-US" altLang="en-US" sz="2000" dirty="0"/>
              <a:t>’</a:t>
            </a:r>
            <a:r>
              <a:rPr lang="en-US" altLang="ja-JP" sz="2000" dirty="0"/>
              <a:t>s mail server</a:t>
            </a:r>
            <a:r>
              <a:rPr lang="en-US" altLang="ja-JP" sz="2200" dirty="0">
                <a:latin typeface="+mn-lt"/>
              </a:rPr>
              <a:t>.</a:t>
            </a:r>
            <a:endParaRPr lang="en-US" altLang="en-US" sz="2200" dirty="0">
              <a:latin typeface="+mn-lt"/>
              <a:ea typeface="ＭＳ Ｐゴシック" charset="-128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679430" y="3200400"/>
            <a:ext cx="4303200" cy="2971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2200" dirty="0">
                <a:ea typeface="ＭＳ Ｐゴシック" charset="-128"/>
              </a:rPr>
              <a:t>4. SMTP client sends Alice</a:t>
            </a:r>
            <a:r>
              <a:rPr lang="en-US" altLang="en-US" sz="2200" dirty="0"/>
              <a:t>’</a:t>
            </a:r>
            <a:r>
              <a:rPr lang="en-US" altLang="ja-JP" sz="2200" dirty="0"/>
              <a:t>s message over the TCP connection.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5. Bob</a:t>
            </a:r>
            <a:r>
              <a:rPr lang="en-US" altLang="en-US" sz="2200" dirty="0"/>
              <a:t>’</a:t>
            </a:r>
            <a:r>
              <a:rPr lang="en-US" altLang="ja-JP" sz="2200" dirty="0"/>
              <a:t>s mail server places the message in Bob’s mailbox.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6. Bob invokes his user agent to read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6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200" dirty="0"/>
              <a:t>Mail Access Protocols (POP3 and IMAP)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POP3</a:t>
            </a:r>
          </a:p>
          <a:p>
            <a:pPr lvl="1"/>
            <a:r>
              <a:rPr lang="en-US" dirty="0"/>
              <a:t>Post Office Protocol – Version 3</a:t>
            </a:r>
          </a:p>
          <a:p>
            <a:r>
              <a:rPr lang="en-US" dirty="0"/>
              <a:t>IMAP</a:t>
            </a:r>
          </a:p>
          <a:p>
            <a:pPr lvl="1"/>
            <a:r>
              <a:rPr lang="en-US" dirty="0"/>
              <a:t>Internet Mail Access Protocol</a:t>
            </a:r>
          </a:p>
          <a:p>
            <a:r>
              <a:rPr lang="en-US" dirty="0"/>
              <a:t>A mail access protocol, such as POP3, is used to transfer mail from the recipient’s mail server to the recipient’s user agent.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990600"/>
            <a:ext cx="8242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POP3 – Post Office Version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algn="just"/>
            <a:r>
              <a:rPr lang="en-IN" sz="2600" dirty="0"/>
              <a:t>POP3 is an extremely simple mail access protocol.</a:t>
            </a:r>
            <a:endParaRPr lang="en-US" sz="2600" dirty="0"/>
          </a:p>
          <a:p>
            <a:pPr lvl="0" algn="just"/>
            <a:r>
              <a:rPr lang="en-IN" sz="2600" dirty="0"/>
              <a:t>With the TCP connection established, POP3 progresses through three phases: </a:t>
            </a:r>
            <a:r>
              <a:rPr lang="en-IN" sz="2600" dirty="0">
                <a:solidFill>
                  <a:srgbClr val="C00000"/>
                </a:solidFill>
              </a:rPr>
              <a:t>authorization</a:t>
            </a:r>
            <a:r>
              <a:rPr lang="en-IN" sz="2600" dirty="0"/>
              <a:t>, </a:t>
            </a:r>
            <a:r>
              <a:rPr lang="en-IN" sz="2600" dirty="0">
                <a:solidFill>
                  <a:srgbClr val="C00000"/>
                </a:solidFill>
              </a:rPr>
              <a:t>transaction</a:t>
            </a:r>
            <a:r>
              <a:rPr lang="en-IN" sz="2600" dirty="0"/>
              <a:t> and </a:t>
            </a:r>
            <a:r>
              <a:rPr lang="en-IN" sz="2600" dirty="0">
                <a:solidFill>
                  <a:srgbClr val="C00000"/>
                </a:solidFill>
              </a:rPr>
              <a:t>update</a:t>
            </a:r>
            <a:r>
              <a:rPr lang="en-IN" sz="2600" dirty="0"/>
              <a:t>.</a:t>
            </a:r>
            <a:endParaRPr lang="en-US" sz="2600" dirty="0"/>
          </a:p>
          <a:p>
            <a:pPr lvl="0" algn="just">
              <a:buClr>
                <a:schemeClr val="tx1"/>
              </a:buClr>
            </a:pPr>
            <a:r>
              <a:rPr lang="en-IN" sz="2600" dirty="0">
                <a:solidFill>
                  <a:srgbClr val="C00000"/>
                </a:solidFill>
              </a:rPr>
              <a:t>In</a:t>
            </a:r>
            <a:r>
              <a:rPr lang="en-IN" sz="2600" dirty="0">
                <a:solidFill>
                  <a:srgbClr val="FF0000"/>
                </a:solidFill>
              </a:rPr>
              <a:t> </a:t>
            </a:r>
            <a:r>
              <a:rPr lang="en-IN" sz="2600" dirty="0">
                <a:solidFill>
                  <a:srgbClr val="C00000"/>
                </a:solidFill>
              </a:rPr>
              <a:t>authorization</a:t>
            </a:r>
            <a:r>
              <a:rPr lang="en-IN" sz="2600" dirty="0"/>
              <a:t>, the user agent sends a username and a password to authenticate the user. </a:t>
            </a:r>
            <a:endParaRPr lang="en-US" sz="2600" dirty="0"/>
          </a:p>
          <a:p>
            <a:pPr lvl="0" algn="just">
              <a:buClr>
                <a:schemeClr val="tx1"/>
              </a:buClr>
            </a:pPr>
            <a:r>
              <a:rPr lang="en-US" sz="2600" dirty="0">
                <a:solidFill>
                  <a:srgbClr val="C00000"/>
                </a:solidFill>
              </a:rPr>
              <a:t>I</a:t>
            </a:r>
            <a:r>
              <a:rPr lang="en-IN" sz="2600" dirty="0">
                <a:solidFill>
                  <a:srgbClr val="C00000"/>
                </a:solidFill>
              </a:rPr>
              <a:t>n transaction</a:t>
            </a:r>
            <a:r>
              <a:rPr lang="en-IN" sz="2600" dirty="0"/>
              <a:t>, the user agent retrieves messages, mark messages for deletion, remove deletion marks and obtain mail statistics. </a:t>
            </a:r>
            <a:endParaRPr lang="en-US" sz="2600" dirty="0"/>
          </a:p>
          <a:p>
            <a:pPr lvl="0" algn="just">
              <a:buClr>
                <a:schemeClr val="tx1"/>
              </a:buClr>
            </a:pPr>
            <a:r>
              <a:rPr lang="en-IN" sz="2600" dirty="0">
                <a:solidFill>
                  <a:srgbClr val="C00000"/>
                </a:solidFill>
              </a:rPr>
              <a:t>In update</a:t>
            </a:r>
            <a:r>
              <a:rPr lang="en-IN" sz="2600" dirty="0"/>
              <a:t>, after the quit command by client, ending the POP3 session; the mail server deletes marked messages.</a:t>
            </a:r>
          </a:p>
          <a:p>
            <a:pPr lvl="0" algn="just"/>
            <a:r>
              <a:rPr lang="en-IN" sz="2600" dirty="0"/>
              <a:t>POP3 is designed to delete mail on the server as soon as the user has downloaded it. 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A9191A-E5DE-7A48-89BA-D22DD234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0524" y="2800529"/>
            <a:ext cx="1947924" cy="1947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6B8D96-0CA7-1242-9D51-E55CB14A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8448" y="2803842"/>
            <a:ext cx="1947924" cy="1947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B091C2-0574-5D44-A38B-1F4933B65C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122" y="4191000"/>
            <a:ext cx="1561237" cy="156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C60BF1-86A8-0E42-8226-1863408840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026" y="4231005"/>
            <a:ext cx="1477824" cy="1477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919EEB-B9FC-0543-B5DE-95633F1363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166" y="4743039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>
                <a:latin typeface="+mn-lt"/>
              </a:rPr>
              <a:t>IMAP - Internet Mail Access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To keeps all messages in one place: at server</a:t>
            </a:r>
          </a:p>
          <a:p>
            <a:pPr algn="just"/>
            <a:r>
              <a:rPr lang="en-IN" dirty="0">
                <a:latin typeface="+mn-lt"/>
              </a:rPr>
              <a:t>The recipient can then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move and organize </a:t>
            </a:r>
            <a:r>
              <a:rPr lang="en-IN" dirty="0">
                <a:latin typeface="+mn-lt"/>
              </a:rPr>
              <a:t>the message into a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new</a:t>
            </a:r>
            <a:r>
              <a:rPr lang="en-IN" dirty="0">
                <a:latin typeface="+mn-lt"/>
              </a:rPr>
              <a:t>, user-created folder,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read</a:t>
            </a:r>
            <a:r>
              <a:rPr lang="en-IN" dirty="0">
                <a:latin typeface="+mn-lt"/>
              </a:rPr>
              <a:t> the message,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delete</a:t>
            </a:r>
            <a:r>
              <a:rPr lang="en-IN" dirty="0">
                <a:latin typeface="+mn-lt"/>
              </a:rPr>
              <a:t> the message,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move</a:t>
            </a:r>
            <a:r>
              <a:rPr lang="en-IN" dirty="0">
                <a:latin typeface="+mn-lt"/>
              </a:rPr>
              <a:t> messages from one folder to another and so on.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To allow users to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search</a:t>
            </a:r>
            <a:r>
              <a:rPr lang="en-IN" dirty="0">
                <a:latin typeface="+mn-lt"/>
              </a:rPr>
              <a:t> remote folders for messages matching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specific criteria</a:t>
            </a:r>
            <a:r>
              <a:rPr lang="en-IN" dirty="0">
                <a:latin typeface="+mn-lt"/>
              </a:rPr>
              <a:t>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Also permit a user agent to obtain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components of messages</a:t>
            </a:r>
            <a:r>
              <a:rPr lang="en-IN" dirty="0">
                <a:latin typeface="+mn-lt"/>
              </a:rPr>
              <a:t>, When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low-bandwidth connection </a:t>
            </a:r>
            <a:r>
              <a:rPr lang="en-IN" dirty="0">
                <a:latin typeface="+mn-lt"/>
              </a:rPr>
              <a:t>between the user agent and its mail server.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In this case, user not to download all of the messages in its mailbox, particularly avoiding long messages like an audio or video clip.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DNS - Domain Name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marL="0" lvl="0" indent="0" algn="just">
              <a:buNone/>
            </a:pPr>
            <a:endParaRPr lang="en-IN" dirty="0">
              <a:latin typeface="+mn-lt"/>
            </a:endParaRPr>
          </a:p>
          <a:p>
            <a:pPr marL="0" lvl="0" indent="0" algn="just">
              <a:buNone/>
            </a:pPr>
            <a:endParaRPr lang="en-IN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It is an internet service that translates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domain names </a:t>
            </a:r>
            <a:r>
              <a:rPr lang="en-IN" dirty="0">
                <a:latin typeface="+mn-lt"/>
              </a:rPr>
              <a:t>into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IP addresses</a:t>
            </a:r>
            <a:r>
              <a:rPr lang="en-IN" dirty="0">
                <a:latin typeface="+mn-lt"/>
              </a:rPr>
              <a:t>. </a:t>
            </a:r>
          </a:p>
          <a:p>
            <a:pPr algn="just"/>
            <a:r>
              <a:rPr lang="en-IN" altLang="en-US" dirty="0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t is application-layer protocol. </a:t>
            </a:r>
            <a:r>
              <a:rPr lang="en-IN" dirty="0"/>
              <a:t>DNS service </a:t>
            </a:r>
            <a:r>
              <a:rPr lang="en-IN" dirty="0">
                <a:solidFill>
                  <a:srgbClr val="C00000"/>
                </a:solidFill>
              </a:rPr>
              <a:t>must translate </a:t>
            </a:r>
            <a:r>
              <a:rPr lang="en-IN" dirty="0"/>
              <a:t>the domain name into the corresponding IP address</a:t>
            </a:r>
            <a:r>
              <a:rPr lang="en-US" dirty="0"/>
              <a:t>.</a:t>
            </a:r>
          </a:p>
          <a:p>
            <a:pPr lvl="0" algn="just"/>
            <a:r>
              <a:rPr lang="en-IN" dirty="0"/>
              <a:t>In DNS system, If one DNS server doesn't know how to </a:t>
            </a:r>
            <a:r>
              <a:rPr lang="en-IN" dirty="0">
                <a:solidFill>
                  <a:srgbClr val="C00000"/>
                </a:solidFill>
              </a:rPr>
              <a:t>translate</a:t>
            </a:r>
            <a:r>
              <a:rPr lang="en-IN" dirty="0"/>
              <a:t> a particular domain name, it asks another one, and so on, until the correct IP address is returned.</a:t>
            </a:r>
            <a:endParaRPr lang="en-IN" dirty="0">
              <a:latin typeface="+mn-lt"/>
            </a:endParaRPr>
          </a:p>
          <a:p>
            <a:pPr lvl="0" algn="just"/>
            <a:endParaRPr lang="en-US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990600"/>
            <a:ext cx="725424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70860" y="1828799"/>
            <a:ext cx="99060" cy="762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03520" y="1842015"/>
            <a:ext cx="244186" cy="735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0586" y="2590800"/>
            <a:ext cx="284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Alphabetic name remember by human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550" y="26347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18466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DNS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r>
              <a:rPr lang="en-IN" sz="2200" dirty="0">
                <a:latin typeface="+mn-lt"/>
              </a:rPr>
              <a:t>DNS client wants to determine the IP address for the hostname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lvl="0" algn="just"/>
            <a:r>
              <a:rPr lang="en-IN" sz="2200" dirty="0">
                <a:latin typeface="+mn-lt"/>
              </a:rPr>
              <a:t>The client first contacts one of the root servers, which returns IP addresses for TLD servers - top-level domain .com.</a:t>
            </a:r>
            <a:endParaRPr lang="en-US" sz="2200" dirty="0">
              <a:latin typeface="+mn-lt"/>
            </a:endParaRPr>
          </a:p>
          <a:p>
            <a:pPr lvl="0" algn="just"/>
            <a:r>
              <a:rPr lang="en-IN" sz="2200" dirty="0">
                <a:latin typeface="+mn-lt"/>
              </a:rPr>
              <a:t>Then contacts TLD servers, which returns the IP address of an authoritative server for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lvl="0" algn="just"/>
            <a:r>
              <a:rPr lang="en-IN" sz="2200" dirty="0">
                <a:latin typeface="+mn-lt"/>
              </a:rPr>
              <a:t>Finally, contacts one of the authoritative servers for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r>
              <a:rPr lang="en-IN" sz="2200" dirty="0">
                <a:latin typeface="+mn-lt"/>
              </a:rPr>
              <a:t>, which returns the IP address for the hostname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r>
              <a:rPr lang="en-IN" sz="2200" dirty="0">
                <a:latin typeface="+mn-lt"/>
                <a:ea typeface="Courier" charset="0"/>
                <a:cs typeface="Courier" charset="0"/>
              </a:rPr>
              <a:t>.</a:t>
            </a:r>
            <a:endParaRPr lang="en-US" sz="2200" dirty="0">
              <a:latin typeface="+mn-lt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953037"/>
            <a:ext cx="5000625" cy="195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9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DNS: A distributed - hierarchical database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55E0B44-92B9-7B46-AB6A-5362B38FC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DNS Servers – Total 13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9252481-942F-7340-AA70-DC0BAF9D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59488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000099"/>
                </a:solidFill>
                <a:latin typeface="+mn-lt"/>
                <a:ea typeface="ＭＳ Ｐゴシック" charset="-128"/>
              </a:rPr>
              <a:t>Top-level domain (TLD) servers: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It is responsible for com, org, net, </a:t>
            </a:r>
            <a:r>
              <a:rPr lang="en-US" altLang="en-US" dirty="0" err="1">
                <a:latin typeface="+mn-lt"/>
                <a:ea typeface="ＭＳ Ｐゴシック" charset="-128"/>
              </a:rPr>
              <a:t>edu</a:t>
            </a:r>
            <a:r>
              <a:rPr lang="en-US" altLang="en-US" dirty="0">
                <a:latin typeface="+mn-lt"/>
                <a:ea typeface="ＭＳ Ｐゴシック" charset="-128"/>
              </a:rPr>
              <a:t>, aero, jobs, museums, and all top-level country domains, e.g.: </a:t>
            </a:r>
            <a:r>
              <a:rPr lang="en-US" altLang="en-US" dirty="0" err="1">
                <a:latin typeface="+mn-lt"/>
                <a:ea typeface="ＭＳ Ｐゴシック" charset="-128"/>
              </a:rPr>
              <a:t>uk</a:t>
            </a:r>
            <a:r>
              <a:rPr lang="en-US" altLang="en-US" dirty="0">
                <a:latin typeface="+mn-lt"/>
                <a:ea typeface="ＭＳ Ｐゴシック" charset="-128"/>
              </a:rPr>
              <a:t>, </a:t>
            </a:r>
            <a:r>
              <a:rPr lang="en-US" altLang="en-US" dirty="0" err="1">
                <a:latin typeface="+mn-lt"/>
                <a:ea typeface="ＭＳ Ｐゴシック" charset="-128"/>
              </a:rPr>
              <a:t>fr</a:t>
            </a:r>
            <a:r>
              <a:rPr lang="en-US" altLang="en-US" dirty="0">
                <a:latin typeface="+mn-lt"/>
                <a:ea typeface="ＭＳ Ｐゴシック" charset="-128"/>
              </a:rPr>
              <a:t>, ca, </a:t>
            </a:r>
            <a:r>
              <a:rPr lang="en-US" altLang="en-US" dirty="0" err="1">
                <a:latin typeface="+mn-lt"/>
                <a:ea typeface="ＭＳ Ｐゴシック" charset="-128"/>
              </a:rPr>
              <a:t>jp</a:t>
            </a:r>
            <a:endParaRPr lang="en-US" altLang="en-US" dirty="0">
              <a:latin typeface="+mn-lt"/>
              <a:ea typeface="ＭＳ Ｐゴシック" charset="-128"/>
            </a:endParaRP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Network Solutions maintains servers for .com TLD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Education for .</a:t>
            </a:r>
            <a:r>
              <a:rPr lang="en-US" altLang="en-US" dirty="0" err="1">
                <a:latin typeface="+mn-lt"/>
                <a:ea typeface="ＭＳ Ｐゴシック" charset="-128"/>
              </a:rPr>
              <a:t>edu</a:t>
            </a:r>
            <a:r>
              <a:rPr lang="en-US" altLang="en-US" dirty="0">
                <a:latin typeface="+mn-lt"/>
                <a:ea typeface="ＭＳ Ｐゴシック" charset="-128"/>
              </a:rPr>
              <a:t> TLD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000099"/>
                </a:solidFill>
                <a:latin typeface="+mn-lt"/>
                <a:ea typeface="ＭＳ Ｐゴシック" charset="-128"/>
              </a:rPr>
              <a:t>Authoritative DNS servers:</a:t>
            </a:r>
            <a:r>
              <a:rPr lang="en-US" altLang="en-US" dirty="0">
                <a:latin typeface="+mn-lt"/>
                <a:ea typeface="ＭＳ Ｐゴシック" charset="-128"/>
              </a:rPr>
              <a:t> 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To organization’</a:t>
            </a:r>
            <a:r>
              <a:rPr lang="en-US" altLang="ja-JP" dirty="0">
                <a:latin typeface="+mn-lt"/>
                <a:ea typeface="ＭＳ Ｐゴシック" charset="-128"/>
              </a:rPr>
              <a:t>s own DNS servers, providing authoritative hostname to IP mappings for organization’s named hosts.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It can be maintained by organization or service provider.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99"/>
                </a:solidFill>
                <a:latin typeface="+mn-lt"/>
                <a:ea typeface="ＭＳ Ｐゴシック" charset="-128"/>
              </a:rPr>
              <a:t>Local DNS name servers: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It does not strictly belong to hierarchy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when host makes DNS query, query is sent to its local DNS server.</a:t>
            </a:r>
          </a:p>
          <a:p>
            <a:pPr lvl="2"/>
            <a:r>
              <a:rPr lang="en-US" altLang="en-US" sz="2000" dirty="0">
                <a:latin typeface="+mn-lt"/>
                <a:ea typeface="ＭＳ Ｐゴシック" charset="-128"/>
              </a:rPr>
              <a:t>It acts as proxy, forwards query into hierarchy.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000099"/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Client-Server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389045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60"/>
          <p:cNvSpPr>
            <a:spLocks noGrp="1" noChangeArrowheads="1"/>
          </p:cNvSpPr>
          <p:nvPr>
            <p:ph sz="half" idx="2"/>
          </p:nvPr>
        </p:nvSpPr>
        <p:spPr>
          <a:xfrm>
            <a:off x="4267200" y="1143000"/>
            <a:ext cx="4684200" cy="5181600"/>
          </a:xfrm>
        </p:spPr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charset="-128"/>
              </a:rPr>
              <a:t>Server</a:t>
            </a:r>
            <a:r>
              <a:rPr lang="en-US" altLang="en-US" dirty="0">
                <a:solidFill>
                  <a:srgbClr val="CC0000"/>
                </a:solidFill>
                <a:ea typeface="ＭＳ Ｐゴシック" charset="-128"/>
              </a:rPr>
              <a:t>: 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Its always-on host.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 has a fixed IP address.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Large cluster of host – Data Centers.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E.g. Web Server</a:t>
            </a:r>
          </a:p>
          <a:p>
            <a:pPr>
              <a:spcBef>
                <a:spcPct val="75000"/>
              </a:spcBef>
              <a:buFont typeface="Wingdings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charset="-128"/>
              </a:rPr>
              <a:t>Client: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 communicate with server.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Its not like continuously connected.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May have dynamic IP addresses.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Do not communicate directly with each other.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E.g. PCs, Mobiles</a:t>
            </a:r>
            <a:endParaRPr lang="en-US" altLang="en-US" sz="2000" dirty="0">
              <a:ea typeface="ＭＳ Ｐゴシック" charset="-128"/>
            </a:endParaRPr>
          </a:p>
        </p:txBody>
      </p:sp>
      <p:grpSp>
        <p:nvGrpSpPr>
          <p:cNvPr id="1152" name="Group 582"/>
          <p:cNvGrpSpPr>
            <a:grpSpLocks/>
          </p:cNvGrpSpPr>
          <p:nvPr/>
        </p:nvGrpSpPr>
        <p:grpSpPr bwMode="auto">
          <a:xfrm>
            <a:off x="542925" y="1492250"/>
            <a:ext cx="3540125" cy="4545013"/>
            <a:chOff x="3277" y="974"/>
            <a:chExt cx="2230" cy="2863"/>
          </a:xfrm>
        </p:grpSpPr>
        <p:sp>
          <p:nvSpPr>
            <p:cNvPr id="1153" name="Freeform 583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54" name="Group 584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528" name="Rectangle 58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9" name="AutoShape 58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1155" name="Freeform 587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6" name="Line 588"/>
            <p:cNvSpPr>
              <a:spLocks noChangeShapeType="1"/>
            </p:cNvSpPr>
            <p:nvPr/>
          </p:nvSpPr>
          <p:spPr bwMode="auto">
            <a:xfrm rot="16200000" flipV="1">
              <a:off x="4915" y="3313"/>
              <a:ext cx="285" cy="1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7" name="Line 589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8" name="Line 590"/>
            <p:cNvSpPr>
              <a:spLocks noChangeShapeType="1"/>
            </p:cNvSpPr>
            <p:nvPr/>
          </p:nvSpPr>
          <p:spPr bwMode="auto">
            <a:xfrm rot="16200000" flipH="1">
              <a:off x="5116" y="3190"/>
              <a:ext cx="96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9" name="Line 592"/>
            <p:cNvSpPr>
              <a:spLocks noChangeShapeType="1"/>
            </p:cNvSpPr>
            <p:nvPr/>
          </p:nvSpPr>
          <p:spPr bwMode="auto">
            <a:xfrm>
              <a:off x="3843" y="3009"/>
              <a:ext cx="94" cy="10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0" name="Line 593"/>
            <p:cNvSpPr>
              <a:spLocks noChangeShapeType="1"/>
            </p:cNvSpPr>
            <p:nvPr/>
          </p:nvSpPr>
          <p:spPr bwMode="auto">
            <a:xfrm flipV="1">
              <a:off x="3680" y="3150"/>
              <a:ext cx="261" cy="7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1" name="Line 596"/>
            <p:cNvSpPr>
              <a:spLocks noChangeShapeType="1"/>
            </p:cNvSpPr>
            <p:nvPr/>
          </p:nvSpPr>
          <p:spPr bwMode="auto">
            <a:xfrm flipH="1">
              <a:off x="3948" y="3209"/>
              <a:ext cx="98" cy="1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2" name="Line 597"/>
            <p:cNvSpPr>
              <a:spLocks noChangeShapeType="1"/>
            </p:cNvSpPr>
            <p:nvPr/>
          </p:nvSpPr>
          <p:spPr bwMode="auto">
            <a:xfrm flipH="1" flipV="1">
              <a:off x="4132" y="3213"/>
              <a:ext cx="65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3" name="Line 598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4" name="Line 600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5" name="Line 601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66" name="Group 602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526" name="Picture 603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7" name="Picture 604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67" name="Freeform 605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8" name="Freeform 606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9" name="Line 607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0" name="Line 608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1" name="Line 609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2" name="Line 610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3" name="Line 611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4" name="Line 612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5" name="Line 613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6" name="Line 614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7" name="Line 615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8" name="Line 616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9" name="Line 617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0" name="Line 618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1" name="Line 619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2" name="Line 620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3" name="Line 621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4" name="Line 622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5" name="Line 623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86" name="Group 624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509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0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1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2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3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4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5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6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7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8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9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0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1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2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3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4" name="Oval 640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525" name="Picture 641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87" name="Group 642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500" name="Line 643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1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502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503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04" name="Group 647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507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508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505" name="Line 650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6" name="Line 651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8" name="Group 652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4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95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8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9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96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97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9" name="Group 661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4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87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0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1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8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9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0" name="Group 670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4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79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82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83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0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1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1" name="Group 679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4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71" name="Group 68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74" name="Freeform 68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75" name="Freeform 68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72" name="Line 68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73" name="Line 68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2" name="Group 688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4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63" name="Group 69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66" name="Freeform 69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67" name="Freeform 69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64" name="Line 69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65" name="Line 69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1193" name="Line 697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94" name="Group 698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4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55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8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9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56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57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5" name="Group 7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4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47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0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1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8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9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6" name="Group 716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4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39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42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43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0" name="Line 7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1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7" name="Group 725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4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31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34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35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32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33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8" name="Group 734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4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23" name="Group 7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26" name="Freeform 7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27" name="Freeform 7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24" name="Line 7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25" name="Line 7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9" name="Group 743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4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15" name="Group 7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18" name="Freeform 7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9" name="Freeform 7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16" name="Line 7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17" name="Line 7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0" name="Group 752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398" name="Group 75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400" name="Freeform 75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1" name="Freeform 75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2" name="Freeform 75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3" name="Freeform 75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4" name="Freeform 75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5" name="Freeform 75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6" name="Freeform 76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7" name="Freeform 76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8" name="Freeform 76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9" name="Freeform 76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0" name="Freeform 76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1" name="Freeform 76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99" name="Picture 76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1" name="Group 767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384" name="Group 76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386" name="Freeform 76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7" name="Freeform 77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8" name="Freeform 77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9" name="Freeform 77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0" name="Freeform 77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1" name="Freeform 77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2" name="Freeform 77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3" name="Freeform 77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4" name="Freeform 77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5" name="Freeform 77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6" name="Freeform 77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7" name="Freeform 78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85" name="Picture 78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02" name="Line 782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203" name="Group 783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382" name="Picture 7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3" name="Freeform 78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4" name="Group 786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1380" name="Picture 7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1" name="Freeform 78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5" name="Group 789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1378" name="Picture 79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9" name="Freeform 79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6" name="Group 792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1376" name="Picture 7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7" name="Freeform 7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1207" name="Picture 795" descr="car_icon_small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8" name="Group 796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1374" name="Picture 797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5" name="Picture 79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9" name="Group 799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1342" name="Freeform 80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3" name="Rectangle 801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4" name="Freeform 80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5" name="Freeform 80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6" name="Rectangle 804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47" name="Group 80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2" name="AutoShape 806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73" name="AutoShape 807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48" name="Rectangle 808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49" name="Group 80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0" name="AutoShape 810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71" name="AutoShape 811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50" name="Rectangle 812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1" name="Rectangle 813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52" name="Group 81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68" name="AutoShape 815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69" name="AutoShape 816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53" name="Freeform 81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54" name="Group 81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66" name="AutoShape 819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67" name="AutoShape 820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55" name="Rectangle 821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6" name="Freeform 82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7" name="Freeform 82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8" name="Oval 824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9" name="Freeform 82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0" name="AutoShape 826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1" name="AutoShape 827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2" name="Oval 828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3" name="Oval 829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4" name="Oval 830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5" name="Rectangle 831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0" name="Group 832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1310" name="Freeform 833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1" name="Rectangle 834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2" name="Freeform 835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3" name="Freeform 836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4" name="Rectangle 837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15" name="Group 838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40" name="AutoShape 839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41" name="AutoShape 840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16" name="Rectangle 841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17" name="Group 842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38" name="AutoShape 843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39" name="AutoShape 844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18" name="Rectangle 845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9" name="Rectangle 846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20" name="Group 847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36" name="AutoShape 848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37" name="AutoShape 849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21" name="Freeform 850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22" name="Group 851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34" name="AutoShape 852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35" name="AutoShape 853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23" name="Rectangle 854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4" name="Freeform 855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5" name="Freeform 856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6" name="Oval 857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7" name="Freeform 858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8" name="AutoShape 859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9" name="AutoShape 860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0" name="Oval 861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1" name="Oval 862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2" name="Oval 863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3" name="Rectangle 864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1" name="Group 865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1287" name="Picture 866" descr="antenna_stylized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8" name="Picture 867" descr="laptop_keyboard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9" name="Freeform 8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90" name="Picture 869" descr="screen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1" name="Freeform 8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2" name="Freeform 8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3" name="Freeform 8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4" name="Freeform 8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5" name="Freeform 8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6" name="Freeform 8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97" name="Group 8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04" name="Freeform 8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5" name="Freeform 8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6" name="Freeform 8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7" name="Freeform 8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8" name="Freeform 8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9" name="Freeform 8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98" name="Freeform 8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9" name="Freeform 8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0" name="Freeform 8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1" name="Freeform 8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2" name="Freeform 8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3" name="Freeform 8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2" name="Group 889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1264" name="Picture 890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5" name="Picture 891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6" name="Freeform 8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67" name="Picture 893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8" name="Freeform 8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69" name="Freeform 8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0" name="Freeform 8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1" name="Freeform 8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2" name="Freeform 8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3" name="Freeform 8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74" name="Group 9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81" name="Freeform 9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2" name="Freeform 9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3" name="Freeform 9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4" name="Freeform 9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5" name="Freeform 9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6" name="Freeform 9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75" name="Freeform 9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6" name="Freeform 9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7" name="Freeform 9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8" name="Freeform 9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9" name="Freeform 9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80" name="Freeform 9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3" name="Group 913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1241" name="Picture 914" descr="antenna_stylized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2" name="Picture 915" descr="laptop_keyboard"/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3" name="Freeform 9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44" name="Picture 917" descr="screen"/>
              <p:cNvPicPr>
                <a:picLocks noChangeAspect="1" noChangeArrowheads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5" name="Freeform 9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6" name="Freeform 9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7" name="Freeform 9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8" name="Freeform 9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9" name="Freeform 9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0" name="Freeform 9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51" name="Group 9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58" name="Freeform 9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59" name="Freeform 9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0" name="Freeform 9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1" name="Freeform 9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2" name="Freeform 9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3" name="Freeform 9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52" name="Freeform 9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3" name="Freeform 9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4" name="Freeform 9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5" name="Freeform 9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6" name="Freeform 9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7" name="Freeform 9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4" name="Group 937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1239" name="Picture 9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0" name="Freeform 93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5" name="Group 940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1216" name="Picture 941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7" name="Picture 942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8" name="Freeform 94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19" name="Picture 944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0" name="Freeform 94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1" name="Freeform 94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2" name="Freeform 94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3" name="Freeform 94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4" name="Freeform 94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5" name="Freeform 95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26" name="Group 95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33" name="Freeform 95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4" name="Freeform 95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5" name="Freeform 95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6" name="Freeform 95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7" name="Freeform 95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8" name="Freeform 95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27" name="Freeform 95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8" name="Freeform 95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9" name="Freeform 96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0" name="Freeform 96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1" name="Freeform 96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2" name="Freeform 96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530" name="Line 913"/>
          <p:cNvSpPr>
            <a:spLocks noChangeShapeType="1"/>
          </p:cNvSpPr>
          <p:nvPr/>
        </p:nvSpPr>
        <p:spPr bwMode="auto">
          <a:xfrm>
            <a:off x="1249363" y="3235325"/>
            <a:ext cx="2006600" cy="1978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1" name="Line 800"/>
          <p:cNvSpPr>
            <a:spLocks noChangeShapeType="1"/>
          </p:cNvSpPr>
          <p:nvPr/>
        </p:nvSpPr>
        <p:spPr bwMode="auto">
          <a:xfrm>
            <a:off x="2211388" y="1844675"/>
            <a:ext cx="1481137" cy="310991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2" name="Text Box 803"/>
          <p:cNvSpPr txBox="1">
            <a:spLocks noChangeArrowheads="1"/>
          </p:cNvSpPr>
          <p:nvPr/>
        </p:nvSpPr>
        <p:spPr bwMode="auto">
          <a:xfrm>
            <a:off x="3132497" y="5760950"/>
            <a:ext cx="939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Server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386" name="Text Box 803"/>
          <p:cNvSpPr txBox="1">
            <a:spLocks noChangeArrowheads="1"/>
          </p:cNvSpPr>
          <p:nvPr/>
        </p:nvSpPr>
        <p:spPr bwMode="auto">
          <a:xfrm>
            <a:off x="2311400" y="1387416"/>
            <a:ext cx="841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dirty="0">
                <a:solidFill>
                  <a:srgbClr val="CC0000"/>
                </a:solidFill>
              </a:rPr>
              <a:t>Client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65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  <p:bldP spid="1531" grpId="0" animBg="1"/>
      <p:bldP spid="1532" grpId="0"/>
      <p:bldP spid="3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305EF1-AAB6-0A40-BAF9-6C86C2C6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- Example</a:t>
            </a:r>
          </a:p>
        </p:txBody>
      </p:sp>
      <p:pic>
        <p:nvPicPr>
          <p:cNvPr id="4" name="How the DNS works1.mp4">
            <a:hlinkClick r:id="" action="ppaction://media"/>
            <a:extLst>
              <a:ext uri="{FF2B5EF4-FFF2-40B4-BE49-F238E27FC236}">
                <a16:creationId xmlns:a16="http://schemas.microsoft.com/office/drawing/2014/main" xmlns="" id="{D8E6A218-3472-C649-9E68-B2D23688CE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192213"/>
            <a:ext cx="8763000" cy="4929187"/>
          </a:xfrm>
        </p:spPr>
      </p:pic>
    </p:spTree>
    <p:extLst>
      <p:ext uri="{BB962C8B-B14F-4D97-AF65-F5344CB8AC3E}">
        <p14:creationId xmlns:p14="http://schemas.microsoft.com/office/powerpoint/2010/main" val="37690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ea typeface="ＭＳ Ｐゴシック" charset="-128"/>
              </a:rPr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Iterated query:</a:t>
            </a:r>
            <a:endParaRPr lang="en-US" altLang="en-US" dirty="0">
              <a:solidFill>
                <a:srgbClr val="C00000"/>
              </a:solidFill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A host at </a:t>
            </a:r>
            <a:r>
              <a:rPr lang="en-US" altLang="en-US" dirty="0" err="1">
                <a:ea typeface="ＭＳ Ｐゴシック" charset="-128"/>
              </a:rPr>
              <a:t>cis.poly.edu</a:t>
            </a:r>
            <a:r>
              <a:rPr lang="en-US" altLang="en-US" dirty="0">
                <a:ea typeface="ＭＳ Ｐゴシック" charset="-128"/>
              </a:rPr>
              <a:t> wants IP address for </a:t>
            </a:r>
            <a:r>
              <a:rPr lang="en-US" altLang="en-US" dirty="0" err="1">
                <a:ea typeface="ＭＳ Ｐゴシック" charset="-128"/>
              </a:rPr>
              <a:t>gaia.cs.umass.edu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166" name="Content Placeholder 16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206875" y="5322888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683375" y="6172200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5791200" y="9223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H="1" flipV="1">
            <a:off x="5286375" y="3357563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9"/>
          <p:cNvSpPr>
            <a:spLocks noChangeShapeType="1"/>
          </p:cNvSpPr>
          <p:nvPr/>
        </p:nvSpPr>
        <p:spPr bwMode="auto">
          <a:xfrm flipV="1">
            <a:off x="5400675" y="166211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5686425" y="282416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 flipH="1" flipV="1">
            <a:off x="5686425" y="299561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>
            <a:off x="5610225" y="189071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5476875" y="3375025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4179888" y="3503613"/>
            <a:ext cx="1898650" cy="611187"/>
            <a:chOff x="2831" y="2132"/>
            <a:chExt cx="1196" cy="385"/>
          </a:xfrm>
        </p:grpSpPr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charset="0"/>
                </a:rPr>
                <a:t>local DNS server</a:t>
              </a:r>
              <a:endParaRPr lang="en-US" altLang="en-US" sz="240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Arial" charset="0"/>
                </a:rPr>
                <a:t>dns.poly.edu</a:t>
              </a: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4997450" y="42132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5540375" y="187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5978525" y="21177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6292850" y="25273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6323013" y="30146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6919913" y="40544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2" name="Text Box 60"/>
          <p:cNvSpPr txBox="1">
            <a:spLocks noChangeArrowheads="1"/>
          </p:cNvSpPr>
          <p:nvPr/>
        </p:nvSpPr>
        <p:spPr bwMode="auto">
          <a:xfrm>
            <a:off x="6353175" y="487045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3" name="Text Box 61"/>
          <p:cNvSpPr txBox="1">
            <a:spLocks noChangeArrowheads="1"/>
          </p:cNvSpPr>
          <p:nvPr/>
        </p:nvSpPr>
        <p:spPr bwMode="auto">
          <a:xfrm>
            <a:off x="6292850" y="40846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5549900" y="4232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>
            <a:off x="5619750" y="315595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H="1" flipV="1">
            <a:off x="5580063" y="328136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65"/>
          <p:cNvSpPr txBox="1">
            <a:spLocks noChangeArrowheads="1"/>
          </p:cNvSpPr>
          <p:nvPr/>
        </p:nvSpPr>
        <p:spPr bwMode="auto">
          <a:xfrm>
            <a:off x="6551613" y="2293938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TLD DNS server</a:t>
            </a:r>
            <a:endParaRPr lang="en-US" altLang="en-US" sz="1600">
              <a:latin typeface="Arial" charset="0"/>
            </a:endParaRPr>
          </a:p>
        </p:txBody>
      </p:sp>
      <p:grpSp>
        <p:nvGrpSpPr>
          <p:cNvPr id="28" name="Group 86"/>
          <p:cNvGrpSpPr>
            <a:grpSpLocks/>
          </p:cNvGrpSpPr>
          <p:nvPr/>
        </p:nvGrpSpPr>
        <p:grpSpPr bwMode="auto">
          <a:xfrm flipH="1">
            <a:off x="7226300" y="5532438"/>
            <a:ext cx="925513" cy="795337"/>
            <a:chOff x="-44" y="1473"/>
            <a:chExt cx="981" cy="1105"/>
          </a:xfrm>
        </p:grpSpPr>
        <p:pic>
          <p:nvPicPr>
            <p:cNvPr id="29" name="Picture 8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9"/>
          <p:cNvGrpSpPr>
            <a:grpSpLocks/>
          </p:cNvGrpSpPr>
          <p:nvPr/>
        </p:nvGrpSpPr>
        <p:grpSpPr bwMode="auto">
          <a:xfrm>
            <a:off x="4765675" y="4686300"/>
            <a:ext cx="925513" cy="795338"/>
            <a:chOff x="-44" y="1473"/>
            <a:chExt cx="981" cy="1105"/>
          </a:xfrm>
        </p:grpSpPr>
        <p:pic>
          <p:nvPicPr>
            <p:cNvPr id="32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125"/>
          <p:cNvGrpSpPr>
            <a:grpSpLocks/>
          </p:cNvGrpSpPr>
          <p:nvPr/>
        </p:nvGrpSpPr>
        <p:grpSpPr bwMode="auto">
          <a:xfrm>
            <a:off x="7226300" y="4184650"/>
            <a:ext cx="390525" cy="641350"/>
            <a:chOff x="4140" y="429"/>
            <a:chExt cx="1425" cy="2396"/>
          </a:xfrm>
        </p:grpSpPr>
        <p:sp>
          <p:nvSpPr>
            <p:cNvPr id="35" name="Freeform 12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12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7" name="Freeform 12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2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13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" name="Group 13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13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6" name="AutoShape 133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" name="Rectangle 13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2" name="Group 13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13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4" name="AutoShape 13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" name="Rectangle 13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" name="Rectangle 13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5" name="Group 14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1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2" name="AutoShape 1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6" name="Freeform 14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14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14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0" name="AutoShape 146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8" name="Rectangle 14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" name="Freeform 14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15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2" name="Freeform 15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15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4" name="AutoShape 15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Oval 15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5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7" name="Oval 15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8" name="Rectangle 15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7" name="Group 158"/>
          <p:cNvGrpSpPr>
            <a:grpSpLocks/>
          </p:cNvGrpSpPr>
          <p:nvPr/>
        </p:nvGrpSpPr>
        <p:grpSpPr bwMode="auto">
          <a:xfrm>
            <a:off x="5222875" y="2671763"/>
            <a:ext cx="390525" cy="641350"/>
            <a:chOff x="4140" y="429"/>
            <a:chExt cx="1425" cy="2396"/>
          </a:xfrm>
        </p:grpSpPr>
        <p:sp>
          <p:nvSpPr>
            <p:cNvPr id="68" name="Freeform 1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160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0" name="Freeform 1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163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3" name="Group 1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" name="AutoShape 16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9" name="AutoShape 166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4" name="Rectangle 167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5" name="Group 1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" name="AutoShape 169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7" name="AutoShape 170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6" name="Rectangle 171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7" name="Rectangle 172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8" name="Group 1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" name="AutoShape 17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5" name="AutoShape 17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9" name="Freeform 1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" name="Group 1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" name="AutoShape 178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3" name="AutoShape 179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1" name="Rectangle 180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183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AutoShape 185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7" name="AutoShape 186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Oval 187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188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0" name="Oval 189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1" name="Rectangle 190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0" name="Group 224"/>
          <p:cNvGrpSpPr>
            <a:grpSpLocks/>
          </p:cNvGrpSpPr>
          <p:nvPr/>
        </p:nvGrpSpPr>
        <p:grpSpPr bwMode="auto">
          <a:xfrm>
            <a:off x="6376988" y="1409700"/>
            <a:ext cx="390525" cy="641350"/>
            <a:chOff x="4140" y="429"/>
            <a:chExt cx="1425" cy="2396"/>
          </a:xfrm>
        </p:grpSpPr>
        <p:sp>
          <p:nvSpPr>
            <p:cNvPr id="101" name="Freeform 2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226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3" name="Freeform 2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229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6" name="Group 2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1" name="AutoShape 231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2" name="AutoShape 23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7" name="Rectangle 233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8" name="Group 2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" name="AutoShape 235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0" name="AutoShape 23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9" name="Rectangle 237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0" name="Rectangle 238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1" name="Group 2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" name="AutoShape 24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8" name="AutoShape 24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2" name="Freeform 2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2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5" name="AutoShape 244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6" name="AutoShape 245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4" name="Rectangle 246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249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AutoShape 251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0" name="AutoShape 252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Oval 253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54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3" name="Oval 255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4" name="Rectangle 256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3" name="Group 257"/>
          <p:cNvGrpSpPr>
            <a:grpSpLocks/>
          </p:cNvGrpSpPr>
          <p:nvPr/>
        </p:nvGrpSpPr>
        <p:grpSpPr bwMode="auto">
          <a:xfrm>
            <a:off x="7192963" y="2662238"/>
            <a:ext cx="390525" cy="641350"/>
            <a:chOff x="4140" y="429"/>
            <a:chExt cx="1425" cy="2396"/>
          </a:xfrm>
        </p:grpSpPr>
        <p:sp>
          <p:nvSpPr>
            <p:cNvPr id="134" name="Freeform 2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259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6" name="Freeform 2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262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39" name="Group 2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4" name="AutoShape 26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5" name="AutoShape 265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0" name="Rectangle 266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1" name="Group 2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2" name="AutoShape 268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3" name="AutoShape 26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2" name="Rectangle 270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3" name="Rectangle 271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4" name="Group 2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0" name="AutoShape 27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1" name="AutoShape 274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5" name="Freeform 2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" name="Group 2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8" name="AutoShape 277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59" name="AutoShape 278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7" name="Rectangle 279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282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AutoShape 28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3" name="AutoShape 285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Oval 286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287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6" name="Oval 288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7" name="Rectangle 289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Recursive query:</a:t>
            </a:r>
          </a:p>
          <a:p>
            <a:r>
              <a:rPr lang="en-US" altLang="en-US" dirty="0">
                <a:ea typeface="ＭＳ Ｐゴシック" charset="-128"/>
              </a:rPr>
              <a:t>A host at </a:t>
            </a:r>
            <a:r>
              <a:rPr lang="en-US" altLang="en-US" dirty="0" err="1">
                <a:ea typeface="ＭＳ Ｐゴシック" charset="-128"/>
              </a:rPr>
              <a:t>cis.poly.edu</a:t>
            </a:r>
            <a:r>
              <a:rPr lang="en-US" altLang="en-US" dirty="0">
                <a:ea typeface="ＭＳ Ｐゴシック" charset="-128"/>
              </a:rPr>
              <a:t> wants IP address for </a:t>
            </a:r>
            <a:r>
              <a:rPr lang="en-US" altLang="en-US" dirty="0" err="1">
                <a:ea typeface="ＭＳ Ｐゴシック" charset="-128"/>
              </a:rPr>
              <a:t>gaia.cs.umass.edu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7462838" y="36988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7005638" y="37750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6724650" y="22590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8" name="Line 60"/>
          <p:cNvSpPr>
            <a:spLocks noChangeShapeType="1"/>
          </p:cNvSpPr>
          <p:nvPr/>
        </p:nvSpPr>
        <p:spPr bwMode="auto">
          <a:xfrm>
            <a:off x="7440613" y="3382963"/>
            <a:ext cx="0" cy="6746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1"/>
          <p:cNvSpPr>
            <a:spLocks noChangeShapeType="1"/>
          </p:cNvSpPr>
          <p:nvPr/>
        </p:nvSpPr>
        <p:spPr bwMode="auto">
          <a:xfrm flipH="1" flipV="1">
            <a:off x="7319963" y="3394075"/>
            <a:ext cx="0" cy="7191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2"/>
          <p:cNvSpPr>
            <a:spLocks noChangeShapeType="1"/>
          </p:cNvSpPr>
          <p:nvPr/>
        </p:nvSpPr>
        <p:spPr bwMode="auto">
          <a:xfrm flipH="1" flipV="1">
            <a:off x="6799263" y="1982788"/>
            <a:ext cx="458787" cy="5667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3"/>
          <p:cNvSpPr txBox="1">
            <a:spLocks noChangeArrowheads="1"/>
          </p:cNvSpPr>
          <p:nvPr/>
        </p:nvSpPr>
        <p:spPr bwMode="auto">
          <a:xfrm>
            <a:off x="7143750" y="1831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206875" y="5322888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683375" y="6172200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5791200" y="9223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 flipV="1">
            <a:off x="5286375" y="3357563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V="1">
            <a:off x="5391150" y="166211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H="1">
            <a:off x="5619750" y="189071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5476875" y="3386138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4179888" y="3503613"/>
            <a:ext cx="1898650" cy="611187"/>
            <a:chOff x="2831" y="2132"/>
            <a:chExt cx="1196" cy="385"/>
          </a:xfrm>
        </p:grpSpPr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Arial" charset="0"/>
                </a:rPr>
                <a:t>local DNS server</a:t>
              </a:r>
              <a:endParaRPr lang="en-US" altLang="en-US" sz="2400" dirty="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 err="1">
                  <a:solidFill>
                    <a:srgbClr val="000099"/>
                  </a:solidFill>
                  <a:latin typeface="Arial" charset="0"/>
                </a:rPr>
                <a:t>dns.poly.edu</a:t>
              </a:r>
              <a:endParaRPr lang="en-US" altLang="en-US" sz="1600" i="1" dirty="0">
                <a:solidFill>
                  <a:srgbClr val="000099"/>
                </a:solidFill>
                <a:latin typeface="Arial" charset="0"/>
              </a:endParaRPr>
            </a:p>
          </p:txBody>
        </p:sp>
      </p:grp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4997450" y="42132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540375" y="187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978525" y="21177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Text Box 60"/>
          <p:cNvSpPr txBox="1">
            <a:spLocks noChangeArrowheads="1"/>
          </p:cNvSpPr>
          <p:nvPr/>
        </p:nvSpPr>
        <p:spPr bwMode="auto">
          <a:xfrm>
            <a:off x="6353175" y="487045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6" name="Text Box 62"/>
          <p:cNvSpPr txBox="1">
            <a:spLocks noChangeArrowheads="1"/>
          </p:cNvSpPr>
          <p:nvPr/>
        </p:nvSpPr>
        <p:spPr bwMode="auto">
          <a:xfrm>
            <a:off x="5549900" y="4222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7" name="Line 62"/>
          <p:cNvSpPr>
            <a:spLocks noChangeShapeType="1"/>
          </p:cNvSpPr>
          <p:nvPr/>
        </p:nvSpPr>
        <p:spPr bwMode="auto">
          <a:xfrm flipH="1" flipV="1">
            <a:off x="6853238" y="1774825"/>
            <a:ext cx="600075" cy="7413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65"/>
          <p:cNvSpPr txBox="1">
            <a:spLocks noChangeArrowheads="1"/>
          </p:cNvSpPr>
          <p:nvPr/>
        </p:nvSpPr>
        <p:spPr bwMode="auto">
          <a:xfrm>
            <a:off x="7600950" y="2728913"/>
            <a:ext cx="13255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TLD DNS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server</a:t>
            </a:r>
            <a:endParaRPr lang="en-US" altLang="en-US" sz="1600" dirty="0">
              <a:latin typeface="Arial" charset="0"/>
            </a:endParaRPr>
          </a:p>
        </p:txBody>
      </p:sp>
      <p:grpSp>
        <p:nvGrpSpPr>
          <p:cNvPr id="29" name="Group 140"/>
          <p:cNvGrpSpPr>
            <a:grpSpLocks/>
          </p:cNvGrpSpPr>
          <p:nvPr/>
        </p:nvGrpSpPr>
        <p:grpSpPr bwMode="auto">
          <a:xfrm flipH="1">
            <a:off x="7226300" y="5532438"/>
            <a:ext cx="925513" cy="795337"/>
            <a:chOff x="-44" y="1473"/>
            <a:chExt cx="981" cy="1105"/>
          </a:xfrm>
        </p:grpSpPr>
        <p:pic>
          <p:nvPicPr>
            <p:cNvPr id="30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" name="Group 143"/>
          <p:cNvGrpSpPr>
            <a:grpSpLocks/>
          </p:cNvGrpSpPr>
          <p:nvPr/>
        </p:nvGrpSpPr>
        <p:grpSpPr bwMode="auto">
          <a:xfrm>
            <a:off x="4765675" y="4686300"/>
            <a:ext cx="925513" cy="795338"/>
            <a:chOff x="-44" y="1473"/>
            <a:chExt cx="981" cy="1105"/>
          </a:xfrm>
        </p:grpSpPr>
        <p:pic>
          <p:nvPicPr>
            <p:cNvPr id="33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" name="Group 146"/>
          <p:cNvGrpSpPr>
            <a:grpSpLocks/>
          </p:cNvGrpSpPr>
          <p:nvPr/>
        </p:nvGrpSpPr>
        <p:grpSpPr bwMode="auto">
          <a:xfrm>
            <a:off x="7226300" y="4184650"/>
            <a:ext cx="390525" cy="641350"/>
            <a:chOff x="4140" y="429"/>
            <a:chExt cx="1425" cy="2396"/>
          </a:xfrm>
        </p:grpSpPr>
        <p:sp>
          <p:nvSpPr>
            <p:cNvPr id="36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148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8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151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1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" name="AutoShape 15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7" name="AutoShape 154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2" name="Rectangle 155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4" name="AutoShape 15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5" name="AutoShape 15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" name="Rectangle 159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" name="Rectangle 160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6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" name="AutoShape 16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3" name="AutoShape 16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7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" name="AutoShape 166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1" name="AutoShape 167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" name="Rectangle 168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171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3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173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AutoShape 174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75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7" name="Oval 176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8" name="Oval 177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9" name="Rectangle 178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8" name="Group 212"/>
          <p:cNvGrpSpPr>
            <a:grpSpLocks/>
          </p:cNvGrpSpPr>
          <p:nvPr/>
        </p:nvGrpSpPr>
        <p:grpSpPr bwMode="auto">
          <a:xfrm>
            <a:off x="5222875" y="2671763"/>
            <a:ext cx="390525" cy="641350"/>
            <a:chOff x="4140" y="429"/>
            <a:chExt cx="1425" cy="2396"/>
          </a:xfrm>
        </p:grpSpPr>
        <p:sp>
          <p:nvSpPr>
            <p:cNvPr id="69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14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1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17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4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" name="AutoShape 219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00" name="AutoShape 22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5" name="Rectangle 221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6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" name="AutoShape 223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8" name="AutoShape 224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7" name="Rectangle 225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8" name="Rectangle 226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9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" name="AutoShape 22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6" name="AutoShape 229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0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" name="AutoShape 232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4" name="AutoShape 233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2" name="Rectangle 234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3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237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6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AutoShape 239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AutoShape 240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241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0" name="Oval 242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1" name="Oval 243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2" name="Rectangle 244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1" name="Group 245"/>
          <p:cNvGrpSpPr>
            <a:grpSpLocks/>
          </p:cNvGrpSpPr>
          <p:nvPr/>
        </p:nvGrpSpPr>
        <p:grpSpPr bwMode="auto">
          <a:xfrm>
            <a:off x="6376988" y="1409700"/>
            <a:ext cx="390525" cy="641350"/>
            <a:chOff x="4140" y="429"/>
            <a:chExt cx="1425" cy="2396"/>
          </a:xfrm>
        </p:grpSpPr>
        <p:sp>
          <p:nvSpPr>
            <p:cNvPr id="102" name="Freeform 24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4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4" name="Freeform 24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4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25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7" name="Group 25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" name="AutoShape 25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3" name="AutoShape 253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8" name="Rectangle 25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9" name="Group 25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" name="AutoShape 25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1" name="AutoShape 25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0" name="Rectangle 25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1" name="Rectangle 25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2" name="Group 26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" name="AutoShape 26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9" name="AutoShape 26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3" name="Freeform 26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6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6" name="AutoShape 26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7" name="AutoShape 266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5" name="Rectangle 26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6" name="Freeform 26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6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27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9" name="Freeform 27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AutoShape 27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AutoShape 27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7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3" name="Oval 27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4" name="Oval 27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5" name="Rectangle 27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4" name="Group 311"/>
          <p:cNvGrpSpPr>
            <a:grpSpLocks/>
          </p:cNvGrpSpPr>
          <p:nvPr/>
        </p:nvGrpSpPr>
        <p:grpSpPr bwMode="auto">
          <a:xfrm>
            <a:off x="7192963" y="2662238"/>
            <a:ext cx="390525" cy="641350"/>
            <a:chOff x="4140" y="429"/>
            <a:chExt cx="1425" cy="2396"/>
          </a:xfrm>
        </p:grpSpPr>
        <p:sp>
          <p:nvSpPr>
            <p:cNvPr id="135" name="Freeform 31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313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7" name="Freeform 31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1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316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0" name="Group 31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5" name="AutoShape 31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6" name="AutoShape 319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1" name="Rectangle 320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2" name="Group 32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3" name="AutoShape 322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4" name="AutoShape 323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3" name="Rectangle 324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4" name="Rectangle 325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5" name="Group 32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1" name="AutoShape 32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2" name="AutoShape 328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7" name="Group 33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9" name="AutoShape 331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0" name="AutoShape 332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8" name="Rectangle 333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9" name="Freeform 33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3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Oval 336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2" name="Freeform 33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AutoShape 338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AutoShape 339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340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6" name="Oval 341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7" name="Oval 342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8" name="Rectangle 343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296400" y="6123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– </a:t>
            </a:r>
            <a:r>
              <a:rPr lang="en-IN" dirty="0" err="1"/>
              <a:t>Cont</a:t>
            </a:r>
            <a:r>
              <a:rPr lang="is-IS" dirty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IN" sz="3100" dirty="0"/>
              <a:t>Distributed database design is more preferred over centralized design to implement DNS in the Internet.</a:t>
            </a:r>
            <a:endParaRPr lang="en-US" sz="3100" dirty="0"/>
          </a:p>
          <a:p>
            <a:pPr lvl="0" algn="just"/>
            <a:r>
              <a:rPr lang="en-IN" sz="3100" b="1" dirty="0"/>
              <a:t>A single point of failure:</a:t>
            </a:r>
            <a:r>
              <a:rPr lang="en-IN" sz="3100" dirty="0"/>
              <a:t> If the DNS server </a:t>
            </a:r>
            <a:r>
              <a:rPr lang="en-IN" sz="3100" dirty="0">
                <a:solidFill>
                  <a:srgbClr val="C00000"/>
                </a:solidFill>
              </a:rPr>
              <a:t>crashes</a:t>
            </a:r>
            <a:r>
              <a:rPr lang="en-IN" sz="3100" dirty="0"/>
              <a:t> then the entire Internet will not stop.</a:t>
            </a:r>
            <a:endParaRPr lang="en-US" sz="3100" dirty="0"/>
          </a:p>
          <a:p>
            <a:pPr lvl="0" algn="just"/>
            <a:r>
              <a:rPr lang="en-IN" sz="3100" b="1" dirty="0"/>
              <a:t>Traffic volume:</a:t>
            </a:r>
            <a:r>
              <a:rPr lang="en-IN" sz="3100" dirty="0"/>
              <a:t> With millions of device and users accessing its services from whole globe at the same time. </a:t>
            </a:r>
          </a:p>
          <a:p>
            <a:pPr lvl="0" algn="just"/>
            <a:r>
              <a:rPr lang="en-IN" sz="3100" dirty="0"/>
              <a:t>A Single DNS Server cannot handle </a:t>
            </a:r>
            <a:r>
              <a:rPr lang="en-IN" sz="3100" dirty="0">
                <a:solidFill>
                  <a:srgbClr val="C00000"/>
                </a:solidFill>
              </a:rPr>
              <a:t>huge DNS traffic </a:t>
            </a:r>
            <a:r>
              <a:rPr lang="en-IN" sz="3100" dirty="0"/>
              <a:t>but with distributed system its </a:t>
            </a:r>
            <a:r>
              <a:rPr lang="en-IN" sz="3100" dirty="0">
                <a:solidFill>
                  <a:srgbClr val="C00000"/>
                </a:solidFill>
              </a:rPr>
              <a:t>distributed</a:t>
            </a:r>
            <a:r>
              <a:rPr lang="en-IN" sz="3100" dirty="0"/>
              <a:t> and </a:t>
            </a:r>
            <a:r>
              <a:rPr lang="en-IN" sz="3100" dirty="0">
                <a:solidFill>
                  <a:srgbClr val="C00000"/>
                </a:solidFill>
              </a:rPr>
              <a:t>reduce overload </a:t>
            </a:r>
            <a:r>
              <a:rPr lang="en-IN" sz="3100" dirty="0"/>
              <a:t>on server.</a:t>
            </a:r>
            <a:endParaRPr lang="en-US" sz="3100" dirty="0"/>
          </a:p>
          <a:p>
            <a:pPr lvl="0" algn="just"/>
            <a:r>
              <a:rPr lang="en-IN" sz="3100" b="1" dirty="0"/>
              <a:t>Distant centralized database:</a:t>
            </a:r>
            <a:r>
              <a:rPr lang="en-IN" sz="3100" dirty="0"/>
              <a:t> A single DNS server cannot be “</a:t>
            </a:r>
            <a:r>
              <a:rPr lang="en-IN" sz="3100" dirty="0">
                <a:solidFill>
                  <a:srgbClr val="C00000"/>
                </a:solidFill>
              </a:rPr>
              <a:t>close to</a:t>
            </a:r>
            <a:r>
              <a:rPr lang="en-IN" sz="3100" dirty="0"/>
              <a:t>” all the querying clients. </a:t>
            </a:r>
          </a:p>
          <a:p>
            <a:pPr lvl="0" algn="just"/>
            <a:r>
              <a:rPr lang="en-IN" sz="3100" dirty="0"/>
              <a:t>If it is in New York City, then all queries from Australia must travel to the other side of the globe, perhaps over </a:t>
            </a:r>
            <a:r>
              <a:rPr lang="en-IN" sz="3100" dirty="0">
                <a:solidFill>
                  <a:srgbClr val="C00000"/>
                </a:solidFill>
              </a:rPr>
              <a:t>slow</a:t>
            </a:r>
            <a:r>
              <a:rPr lang="en-IN" sz="3100" dirty="0"/>
              <a:t> and </a:t>
            </a:r>
            <a:r>
              <a:rPr lang="en-IN" sz="3100" dirty="0">
                <a:solidFill>
                  <a:srgbClr val="C00000"/>
                </a:solidFill>
              </a:rPr>
              <a:t>congested links </a:t>
            </a:r>
            <a:r>
              <a:rPr lang="en-IN" sz="3100" dirty="0"/>
              <a:t>cause </a:t>
            </a:r>
            <a:r>
              <a:rPr lang="en-IN" sz="3100" dirty="0">
                <a:solidFill>
                  <a:srgbClr val="C00000"/>
                </a:solidFill>
              </a:rPr>
              <a:t>significant delays</a:t>
            </a:r>
            <a:r>
              <a:rPr lang="en-IN" sz="3100" dirty="0"/>
              <a:t>.</a:t>
            </a:r>
            <a:endParaRPr lang="en-US" sz="3100" dirty="0"/>
          </a:p>
          <a:p>
            <a:pPr lvl="0" algn="just"/>
            <a:r>
              <a:rPr lang="en-IN" sz="3100" b="1" dirty="0"/>
              <a:t>Maintenance:</a:t>
            </a:r>
            <a:r>
              <a:rPr lang="en-IN" sz="3100" dirty="0"/>
              <a:t> To keep records for all Internet hosts. it would have to be </a:t>
            </a:r>
            <a:r>
              <a:rPr lang="en-IN" sz="3100" dirty="0">
                <a:solidFill>
                  <a:srgbClr val="C00000"/>
                </a:solidFill>
              </a:rPr>
              <a:t>updated frequently </a:t>
            </a:r>
            <a:r>
              <a:rPr lang="en-IN" sz="3100" dirty="0"/>
              <a:t>to account for every new host.</a:t>
            </a:r>
            <a:endParaRPr lang="en-US" sz="31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5611" y="55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Socket is interface between application and network.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 application creates a socket.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Two type of socket:</a:t>
            </a:r>
          </a:p>
          <a:p>
            <a:pPr marL="12573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TCP Socket – Reliable Transmission</a:t>
            </a:r>
          </a:p>
          <a:p>
            <a:pPr marL="12573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UDP Socket – Unreliable Transmission</a:t>
            </a:r>
          </a:p>
          <a:p>
            <a:pPr algn="just">
              <a:lnSpc>
                <a:spcPct val="90000"/>
              </a:lnSpc>
            </a:pPr>
            <a:r>
              <a:rPr lang="en-US" altLang="en-US" dirty="0"/>
              <a:t>Once configured the application can pass data to the socket for transmission and receive data from the socket (transmitted through the network by some other host).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US" dirty="0"/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457200" y="3863975"/>
            <a:ext cx="8208962" cy="2536825"/>
            <a:chOff x="358775" y="3459163"/>
            <a:chExt cx="8208963" cy="2536825"/>
          </a:xfrm>
        </p:grpSpPr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654800" y="3468688"/>
              <a:ext cx="736600" cy="1998662"/>
            </a:xfrm>
            <a:custGeom>
              <a:avLst/>
              <a:gdLst>
                <a:gd name="T0" fmla="*/ 2147483646 w 464"/>
                <a:gd name="T1" fmla="*/ 2147483646 h 1259"/>
                <a:gd name="T2" fmla="*/ 0 w 464"/>
                <a:gd name="T3" fmla="*/ 0 h 1259"/>
                <a:gd name="T4" fmla="*/ 2147483646 w 464"/>
                <a:gd name="T5" fmla="*/ 2147483646 h 1259"/>
                <a:gd name="T6" fmla="*/ 2147483646 w 464"/>
                <a:gd name="T7" fmla="*/ 2147483646 h 1259"/>
                <a:gd name="T8" fmla="*/ 2147483646 w 464"/>
                <a:gd name="T9" fmla="*/ 2147483646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340100" y="4765675"/>
              <a:ext cx="1808163" cy="1031875"/>
            </a:xfrm>
            <a:custGeom>
              <a:avLst/>
              <a:gdLst>
                <a:gd name="T0" fmla="*/ 2147483646 w 2135"/>
                <a:gd name="T1" fmla="*/ 2147483646 h 1662"/>
                <a:gd name="T2" fmla="*/ 2147483646 w 2135"/>
                <a:gd name="T3" fmla="*/ 2147483646 h 1662"/>
                <a:gd name="T4" fmla="*/ 2147483646 w 2135"/>
                <a:gd name="T5" fmla="*/ 2147483646 h 1662"/>
                <a:gd name="T6" fmla="*/ 2147483646 w 2135"/>
                <a:gd name="T7" fmla="*/ 2147483646 h 1662"/>
                <a:gd name="T8" fmla="*/ 2147483646 w 2135"/>
                <a:gd name="T9" fmla="*/ 2147483646 h 1662"/>
                <a:gd name="T10" fmla="*/ 2147483646 w 2135"/>
                <a:gd name="T11" fmla="*/ 2147483646 h 1662"/>
                <a:gd name="T12" fmla="*/ 2147483646 w 2135"/>
                <a:gd name="T13" fmla="*/ 2147483646 h 1662"/>
                <a:gd name="T14" fmla="*/ 2147483646 w 2135"/>
                <a:gd name="T15" fmla="*/ 2147483646 h 1662"/>
                <a:gd name="T16" fmla="*/ 2147483646 w 2135"/>
                <a:gd name="T17" fmla="*/ 2147483646 h 1662"/>
                <a:gd name="T18" fmla="*/ 2147483646 w 2135"/>
                <a:gd name="T19" fmla="*/ 2147483646 h 1662"/>
                <a:gd name="T20" fmla="*/ 2147483646 w 2135"/>
                <a:gd name="T21" fmla="*/ 214748364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51"/>
            <p:cNvSpPr txBox="1">
              <a:spLocks noChangeArrowheads="1"/>
            </p:cNvSpPr>
            <p:nvPr/>
          </p:nvSpPr>
          <p:spPr bwMode="auto">
            <a:xfrm>
              <a:off x="3778250" y="4897438"/>
              <a:ext cx="8747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Internet</a:t>
              </a:r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>
              <a:off x="3098800" y="5308600"/>
              <a:ext cx="2211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6" name="Text Box 53"/>
            <p:cNvSpPr txBox="1">
              <a:spLocks noChangeArrowheads="1"/>
            </p:cNvSpPr>
            <p:nvPr/>
          </p:nvSpPr>
          <p:spPr bwMode="auto">
            <a:xfrm>
              <a:off x="7119938" y="4533900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7" name="Text Box 56"/>
            <p:cNvSpPr txBox="1">
              <a:spLocks noChangeArrowheads="1"/>
            </p:cNvSpPr>
            <p:nvPr/>
          </p:nvSpPr>
          <p:spPr bwMode="auto">
            <a:xfrm>
              <a:off x="7097713" y="3633788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controlled by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app developer</a:t>
              </a:r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914400" y="3532188"/>
              <a:ext cx="758825" cy="1997075"/>
            </a:xfrm>
            <a:custGeom>
              <a:avLst/>
              <a:gdLst>
                <a:gd name="T0" fmla="*/ 0 w 478"/>
                <a:gd name="T1" fmla="*/ 2147483646 h 1258"/>
                <a:gd name="T2" fmla="*/ 2147483646 w 478"/>
                <a:gd name="T3" fmla="*/ 0 h 1258"/>
                <a:gd name="T4" fmla="*/ 2147483646 w 478"/>
                <a:gd name="T5" fmla="*/ 2147483646 h 1258"/>
                <a:gd name="T6" fmla="*/ 2147483646 w 478"/>
                <a:gd name="T7" fmla="*/ 2147483646 h 1258"/>
                <a:gd name="T8" fmla="*/ 0 w 478"/>
                <a:gd name="T9" fmla="*/ 2147483646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9" name="Rectangle 23"/>
            <p:cNvSpPr>
              <a:spLocks noChangeArrowheads="1"/>
            </p:cNvSpPr>
            <p:nvPr/>
          </p:nvSpPr>
          <p:spPr bwMode="auto">
            <a:xfrm>
              <a:off x="1717675" y="3487738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1679575" y="3541713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1689100" y="43021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" name="Text Box 26"/>
            <p:cNvSpPr txBox="1">
              <a:spLocks noChangeArrowheads="1"/>
            </p:cNvSpPr>
            <p:nvPr/>
          </p:nvSpPr>
          <p:spPr bwMode="auto">
            <a:xfrm>
              <a:off x="1646238" y="42846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transport</a:t>
              </a:r>
            </a:p>
          </p:txBody>
        </p:sp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1697038" y="46228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" name="Line 28"/>
            <p:cNvSpPr>
              <a:spLocks noChangeShapeType="1"/>
            </p:cNvSpPr>
            <p:nvPr/>
          </p:nvSpPr>
          <p:spPr bwMode="auto">
            <a:xfrm>
              <a:off x="1682750" y="493236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5" name="Line 29"/>
            <p:cNvSpPr>
              <a:spLocks noChangeShapeType="1"/>
            </p:cNvSpPr>
            <p:nvPr/>
          </p:nvSpPr>
          <p:spPr bwMode="auto">
            <a:xfrm>
              <a:off x="1682750" y="521811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6" name="Text Box 26"/>
            <p:cNvSpPr txBox="1">
              <a:spLocks noChangeArrowheads="1"/>
            </p:cNvSpPr>
            <p:nvPr/>
          </p:nvSpPr>
          <p:spPr bwMode="auto">
            <a:xfrm>
              <a:off x="1681163" y="35321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application</a:t>
              </a:r>
            </a:p>
          </p:txBody>
        </p:sp>
        <p:sp>
          <p:nvSpPr>
            <p:cNvPr id="77" name="Text Box 26"/>
            <p:cNvSpPr txBox="1">
              <a:spLocks noChangeArrowheads="1"/>
            </p:cNvSpPr>
            <p:nvPr/>
          </p:nvSpPr>
          <p:spPr bwMode="auto">
            <a:xfrm>
              <a:off x="1636713" y="51895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physical</a:t>
              </a:r>
            </a:p>
          </p:txBody>
        </p:sp>
        <p:sp>
          <p:nvSpPr>
            <p:cNvPr id="78" name="Text Box 26"/>
            <p:cNvSpPr txBox="1">
              <a:spLocks noChangeArrowheads="1"/>
            </p:cNvSpPr>
            <p:nvPr/>
          </p:nvSpPr>
          <p:spPr bwMode="auto">
            <a:xfrm>
              <a:off x="1655763" y="49037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link</a:t>
              </a: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1646238" y="46085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network</a:t>
              </a:r>
            </a:p>
          </p:txBody>
        </p:sp>
        <p:sp>
          <p:nvSpPr>
            <p:cNvPr id="80" name="Oval 62"/>
            <p:cNvSpPr>
              <a:spLocks noChangeArrowheads="1"/>
            </p:cNvSpPr>
            <p:nvPr/>
          </p:nvSpPr>
          <p:spPr bwMode="auto">
            <a:xfrm>
              <a:off x="1814513" y="3806825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process</a:t>
              </a:r>
            </a:p>
          </p:txBody>
        </p:sp>
        <p:grpSp>
          <p:nvGrpSpPr>
            <p:cNvPr id="81" name="Group 63"/>
            <p:cNvGrpSpPr>
              <a:grpSpLocks/>
            </p:cNvGrpSpPr>
            <p:nvPr/>
          </p:nvGrpSpPr>
          <p:grpSpPr bwMode="auto">
            <a:xfrm>
              <a:off x="2062163" y="4167188"/>
              <a:ext cx="546100" cy="225425"/>
              <a:chOff x="1287" y="2524"/>
              <a:chExt cx="260" cy="100"/>
            </a:xfrm>
          </p:grpSpPr>
          <p:sp>
            <p:nvSpPr>
              <p:cNvPr id="111" name="Rectangle 64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" name="Rectangle 65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" name="Rectangle 66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" name="Rectangle 67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5380038" y="3459163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83" name="Rectangle 24"/>
            <p:cNvSpPr>
              <a:spLocks noChangeArrowheads="1"/>
            </p:cNvSpPr>
            <p:nvPr/>
          </p:nvSpPr>
          <p:spPr bwMode="auto">
            <a:xfrm>
              <a:off x="5341938" y="3513138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84" name="Line 25"/>
            <p:cNvSpPr>
              <a:spLocks noChangeShapeType="1"/>
            </p:cNvSpPr>
            <p:nvPr/>
          </p:nvSpPr>
          <p:spPr bwMode="auto">
            <a:xfrm>
              <a:off x="5351463" y="42735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5308600" y="42560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transport</a:t>
              </a: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5359400" y="4594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Line 28"/>
            <p:cNvSpPr>
              <a:spLocks noChangeShapeType="1"/>
            </p:cNvSpPr>
            <p:nvPr/>
          </p:nvSpPr>
          <p:spPr bwMode="auto">
            <a:xfrm>
              <a:off x="5345113" y="490378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Line 29"/>
            <p:cNvSpPr>
              <a:spLocks noChangeShapeType="1"/>
            </p:cNvSpPr>
            <p:nvPr/>
          </p:nvSpPr>
          <p:spPr bwMode="auto">
            <a:xfrm>
              <a:off x="5345113" y="518953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9" name="Text Box 26"/>
            <p:cNvSpPr txBox="1">
              <a:spLocks noChangeArrowheads="1"/>
            </p:cNvSpPr>
            <p:nvPr/>
          </p:nvSpPr>
          <p:spPr bwMode="auto">
            <a:xfrm>
              <a:off x="5343525" y="35036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application</a:t>
              </a:r>
            </a:p>
          </p:txBody>
        </p: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5299075" y="51609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physical</a:t>
              </a:r>
            </a:p>
          </p:txBody>
        </p:sp>
        <p:sp>
          <p:nvSpPr>
            <p:cNvPr id="91" name="Text Box 26"/>
            <p:cNvSpPr txBox="1">
              <a:spLocks noChangeArrowheads="1"/>
            </p:cNvSpPr>
            <p:nvPr/>
          </p:nvSpPr>
          <p:spPr bwMode="auto">
            <a:xfrm>
              <a:off x="5318125" y="48752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link</a:t>
              </a:r>
            </a:p>
          </p:txBody>
        </p:sp>
        <p:sp>
          <p:nvSpPr>
            <p:cNvPr id="92" name="Text Box 26"/>
            <p:cNvSpPr txBox="1">
              <a:spLocks noChangeArrowheads="1"/>
            </p:cNvSpPr>
            <p:nvPr/>
          </p:nvSpPr>
          <p:spPr bwMode="auto">
            <a:xfrm>
              <a:off x="5308600" y="45799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network</a:t>
              </a:r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5476875" y="3778250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process</a:t>
              </a:r>
            </a:p>
          </p:txBody>
        </p:sp>
        <p:grpSp>
          <p:nvGrpSpPr>
            <p:cNvPr id="94" name="Group 81"/>
            <p:cNvGrpSpPr>
              <a:grpSpLocks/>
            </p:cNvGrpSpPr>
            <p:nvPr/>
          </p:nvGrpSpPr>
          <p:grpSpPr bwMode="auto">
            <a:xfrm>
              <a:off x="5724525" y="4138613"/>
              <a:ext cx="546100" cy="225425"/>
              <a:chOff x="1287" y="2524"/>
              <a:chExt cx="260" cy="100"/>
            </a:xfrm>
          </p:grpSpPr>
          <p:sp>
            <p:nvSpPr>
              <p:cNvPr id="107" name="Rectangle 82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" name="Rectangle 83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" name="Rectangle 84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" name="Rectangle 85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 flipH="1">
              <a:off x="6534150" y="3910013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6759575" y="4335463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Line 89"/>
            <p:cNvSpPr>
              <a:spLocks noChangeShapeType="1"/>
            </p:cNvSpPr>
            <p:nvPr/>
          </p:nvSpPr>
          <p:spPr bwMode="auto">
            <a:xfrm flipH="1">
              <a:off x="6783388" y="4835525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Text Box 56"/>
            <p:cNvSpPr txBox="1">
              <a:spLocks noChangeArrowheads="1"/>
            </p:cNvSpPr>
            <p:nvPr/>
          </p:nvSpPr>
          <p:spPr bwMode="auto">
            <a:xfrm>
              <a:off x="3697288" y="3590925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socket</a:t>
              </a:r>
            </a:p>
          </p:txBody>
        </p:sp>
        <p:sp>
          <p:nvSpPr>
            <p:cNvPr id="99" name="Line 91"/>
            <p:cNvSpPr>
              <a:spLocks noChangeShapeType="1"/>
            </p:cNvSpPr>
            <p:nvPr/>
          </p:nvSpPr>
          <p:spPr bwMode="auto">
            <a:xfrm flipV="1">
              <a:off x="2700338" y="3790950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Line 92"/>
            <p:cNvSpPr>
              <a:spLocks noChangeShapeType="1"/>
            </p:cNvSpPr>
            <p:nvPr/>
          </p:nvSpPr>
          <p:spPr bwMode="auto">
            <a:xfrm flipH="1" flipV="1">
              <a:off x="4635500" y="3779838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01" name="Group 93"/>
            <p:cNvGrpSpPr>
              <a:grpSpLocks/>
            </p:cNvGrpSpPr>
            <p:nvPr/>
          </p:nvGrpSpPr>
          <p:grpSpPr bwMode="auto">
            <a:xfrm>
              <a:off x="358775" y="4808538"/>
              <a:ext cx="1035050" cy="904875"/>
              <a:chOff x="-44" y="1473"/>
              <a:chExt cx="981" cy="1105"/>
            </a:xfrm>
          </p:grpSpPr>
          <p:pic>
            <p:nvPicPr>
              <p:cNvPr id="105" name="Picture 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9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02" name="Group 96"/>
            <p:cNvGrpSpPr>
              <a:grpSpLocks/>
            </p:cNvGrpSpPr>
            <p:nvPr/>
          </p:nvGrpSpPr>
          <p:grpSpPr bwMode="auto">
            <a:xfrm flipH="1">
              <a:off x="7075488" y="5091113"/>
              <a:ext cx="1035050" cy="904875"/>
              <a:chOff x="-44" y="1473"/>
              <a:chExt cx="981" cy="1105"/>
            </a:xfrm>
          </p:grpSpPr>
          <p:pic>
            <p:nvPicPr>
              <p:cNvPr id="103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03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Socket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z="2000" dirty="0">
                <a:latin typeface="Arial" charset="0"/>
              </a:rPr>
              <a:t>SOCK_STREAM</a:t>
            </a:r>
          </a:p>
          <a:p>
            <a:pPr lvl="1"/>
            <a:r>
              <a:rPr lang="en-US" altLang="en-US" dirty="0"/>
              <a:t>E.g. TCP</a:t>
            </a:r>
          </a:p>
          <a:p>
            <a:pPr lvl="1"/>
            <a:r>
              <a:rPr lang="en-US" altLang="en-US" dirty="0"/>
              <a:t>Reliable delivery</a:t>
            </a:r>
          </a:p>
          <a:p>
            <a:pPr lvl="1"/>
            <a:r>
              <a:rPr lang="en-US" altLang="en-US" dirty="0"/>
              <a:t>In-order guaranteed</a:t>
            </a:r>
          </a:p>
          <a:p>
            <a:pPr lvl="1"/>
            <a:r>
              <a:rPr lang="en-US" altLang="en-US" dirty="0"/>
              <a:t>Connection-oriented</a:t>
            </a:r>
          </a:p>
          <a:p>
            <a:pPr lvl="1"/>
            <a:r>
              <a:rPr lang="en-US" altLang="en-US" dirty="0"/>
              <a:t>Bidirectional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sz="2000" dirty="0">
                <a:latin typeface="Arial" charset="0"/>
              </a:rPr>
              <a:t>SOCK_DGRAM</a:t>
            </a:r>
          </a:p>
          <a:p>
            <a:pPr lvl="1"/>
            <a:r>
              <a:rPr lang="en-US" altLang="en-US" dirty="0"/>
              <a:t>E.g. UDP</a:t>
            </a:r>
          </a:p>
          <a:p>
            <a:pPr lvl="1"/>
            <a:r>
              <a:rPr lang="en-US" altLang="en-US" dirty="0"/>
              <a:t>Unreliable delivery</a:t>
            </a:r>
          </a:p>
          <a:p>
            <a:pPr lvl="1"/>
            <a:r>
              <a:rPr lang="en-US" altLang="en-US" dirty="0"/>
              <a:t>No order guarantees</a:t>
            </a:r>
          </a:p>
          <a:p>
            <a:pPr lvl="1"/>
            <a:r>
              <a:rPr lang="en-US" altLang="en-US" dirty="0"/>
              <a:t>Connection-less</a:t>
            </a:r>
          </a:p>
          <a:p>
            <a:pPr lvl="1"/>
            <a:r>
              <a:rPr lang="en-US" altLang="en-US" dirty="0"/>
              <a:t>Unidirectional</a:t>
            </a:r>
          </a:p>
          <a:p>
            <a:endParaRPr lang="en-US" dirty="0"/>
          </a:p>
        </p:txBody>
      </p:sp>
      <p:grpSp>
        <p:nvGrpSpPr>
          <p:cNvPr id="7" name="Group 53"/>
          <p:cNvGrpSpPr>
            <a:grpSpLocks noChangeAspect="1"/>
          </p:cNvGrpSpPr>
          <p:nvPr/>
        </p:nvGrpSpPr>
        <p:grpSpPr bwMode="auto">
          <a:xfrm>
            <a:off x="439200" y="3962400"/>
            <a:ext cx="3816000" cy="1908000"/>
            <a:chOff x="96" y="2352"/>
            <a:chExt cx="2688" cy="1298"/>
          </a:xfrm>
        </p:grpSpPr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96" y="2352"/>
              <a:ext cx="912" cy="576"/>
              <a:chOff x="360" y="3671"/>
              <a:chExt cx="912" cy="576"/>
            </a:xfrm>
          </p:grpSpPr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384" y="3671"/>
                <a:ext cx="864" cy="576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Text Box 1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408" y="3743"/>
                <a:ext cx="816" cy="432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76" y="3264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76" y="2832"/>
              <a:ext cx="1056" cy="818"/>
              <a:chOff x="1104" y="2400"/>
              <a:chExt cx="1056" cy="818"/>
            </a:xfrm>
          </p:grpSpPr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104" y="2684"/>
                <a:ext cx="10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 flipV="1">
              <a:off x="192" y="2736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96" y="297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288" y="302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80" y="3072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1536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1728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28"/>
            <p:cNvSpPr>
              <a:spLocks noChangeArrowheads="1"/>
            </p:cNvSpPr>
            <p:nvPr/>
          </p:nvSpPr>
          <p:spPr bwMode="auto">
            <a:xfrm>
              <a:off x="1920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8" name="Group 52"/>
            <p:cNvGrpSpPr>
              <a:grpSpLocks/>
            </p:cNvGrpSpPr>
            <p:nvPr/>
          </p:nvGrpSpPr>
          <p:grpSpPr bwMode="auto">
            <a:xfrm>
              <a:off x="1440" y="3120"/>
              <a:ext cx="1344" cy="336"/>
              <a:chOff x="1440" y="3120"/>
              <a:chExt cx="1443" cy="336"/>
            </a:xfrm>
          </p:grpSpPr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440" y="3168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2208" y="3120"/>
                <a:ext cx="675" cy="308"/>
              </a:xfrm>
              <a:prstGeom prst="rect">
                <a:avLst/>
              </a:prstGeom>
              <a:solidFill>
                <a:srgbClr val="3366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Dest.</a:t>
                </a:r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 flipH="1">
                <a:off x="1440" y="3312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9"/>
              <p:cNvSpPr>
                <a:spLocks noChangeArrowheads="1"/>
              </p:cNvSpPr>
              <p:nvPr/>
            </p:nvSpPr>
            <p:spPr bwMode="auto">
              <a:xfrm>
                <a:off x="1632" y="3360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30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85"/>
          <p:cNvGrpSpPr>
            <a:grpSpLocks noChangeAspect="1"/>
          </p:cNvGrpSpPr>
          <p:nvPr/>
        </p:nvGrpSpPr>
        <p:grpSpPr bwMode="auto">
          <a:xfrm>
            <a:off x="5113200" y="4131327"/>
            <a:ext cx="3373200" cy="1908236"/>
            <a:chOff x="2928" y="2784"/>
            <a:chExt cx="2496" cy="1412"/>
          </a:xfrm>
        </p:grpSpPr>
        <p:grpSp>
          <p:nvGrpSpPr>
            <p:cNvPr id="30" name="Group 55"/>
            <p:cNvGrpSpPr>
              <a:grpSpLocks/>
            </p:cNvGrpSpPr>
            <p:nvPr/>
          </p:nvGrpSpPr>
          <p:grpSpPr bwMode="auto">
            <a:xfrm>
              <a:off x="2928" y="2784"/>
              <a:ext cx="912" cy="576"/>
              <a:chOff x="360" y="3671"/>
              <a:chExt cx="912" cy="576"/>
            </a:xfrm>
          </p:grpSpPr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384" y="3671"/>
                <a:ext cx="864" cy="576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Text Box 5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55" name="Oval 58"/>
              <p:cNvSpPr>
                <a:spLocks noChangeArrowheads="1"/>
              </p:cNvSpPr>
              <p:nvPr/>
            </p:nvSpPr>
            <p:spPr bwMode="auto">
              <a:xfrm>
                <a:off x="408" y="3743"/>
                <a:ext cx="816" cy="432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 Box 59"/>
            <p:cNvSpPr txBox="1">
              <a:spLocks noChangeArrowheads="1"/>
            </p:cNvSpPr>
            <p:nvPr/>
          </p:nvSpPr>
          <p:spPr bwMode="auto">
            <a:xfrm>
              <a:off x="3408" y="3696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32" name="Group 60"/>
            <p:cNvGrpSpPr>
              <a:grpSpLocks/>
            </p:cNvGrpSpPr>
            <p:nvPr/>
          </p:nvGrpSpPr>
          <p:grpSpPr bwMode="auto">
            <a:xfrm>
              <a:off x="3408" y="3264"/>
              <a:ext cx="1056" cy="818"/>
              <a:chOff x="1104" y="2400"/>
              <a:chExt cx="1056" cy="818"/>
            </a:xfrm>
          </p:grpSpPr>
          <p:sp>
            <p:nvSpPr>
              <p:cNvPr id="51" name="AutoShape 61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62"/>
              <p:cNvSpPr txBox="1">
                <a:spLocks noChangeArrowheads="1"/>
              </p:cNvSpPr>
              <p:nvPr/>
            </p:nvSpPr>
            <p:spPr bwMode="auto">
              <a:xfrm>
                <a:off x="1104" y="2684"/>
                <a:ext cx="10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33" name="AutoShape 63"/>
            <p:cNvSpPr>
              <a:spLocks noChangeArrowheads="1"/>
            </p:cNvSpPr>
            <p:nvPr/>
          </p:nvSpPr>
          <p:spPr bwMode="auto">
            <a:xfrm flipV="1">
              <a:off x="3024" y="3168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64"/>
            <p:cNvSpPr txBox="1">
              <a:spLocks noChangeArrowheads="1"/>
            </p:cNvSpPr>
            <p:nvPr/>
          </p:nvSpPr>
          <p:spPr bwMode="auto">
            <a:xfrm>
              <a:off x="2928" y="3408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3120" y="345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36" name="Text Box 66"/>
            <p:cNvSpPr txBox="1">
              <a:spLocks noChangeArrowheads="1"/>
            </p:cNvSpPr>
            <p:nvPr/>
          </p:nvSpPr>
          <p:spPr bwMode="auto">
            <a:xfrm>
              <a:off x="3312" y="350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4272" y="2928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68"/>
            <p:cNvSpPr>
              <a:spLocks noChangeArrowheads="1"/>
            </p:cNvSpPr>
            <p:nvPr/>
          </p:nvSpPr>
          <p:spPr bwMode="auto">
            <a:xfrm>
              <a:off x="4416" y="326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Rectangle 69"/>
            <p:cNvSpPr>
              <a:spLocks noChangeArrowheads="1"/>
            </p:cNvSpPr>
            <p:nvPr/>
          </p:nvSpPr>
          <p:spPr bwMode="auto">
            <a:xfrm>
              <a:off x="4560" y="3552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71"/>
            <p:cNvSpPr>
              <a:spLocks noChangeShapeType="1"/>
            </p:cNvSpPr>
            <p:nvPr/>
          </p:nvSpPr>
          <p:spPr bwMode="auto">
            <a:xfrm flipV="1">
              <a:off x="4272" y="3072"/>
              <a:ext cx="576" cy="5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72"/>
            <p:cNvSpPr txBox="1">
              <a:spLocks noChangeArrowheads="1"/>
            </p:cNvSpPr>
            <p:nvPr/>
          </p:nvSpPr>
          <p:spPr bwMode="auto">
            <a:xfrm>
              <a:off x="4848" y="2880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D1</a:t>
              </a:r>
            </a:p>
          </p:txBody>
        </p:sp>
        <p:sp>
          <p:nvSpPr>
            <p:cNvPr id="42" name="Text Box 76"/>
            <p:cNvSpPr txBox="1">
              <a:spLocks noChangeArrowheads="1"/>
            </p:cNvSpPr>
            <p:nvPr/>
          </p:nvSpPr>
          <p:spPr bwMode="auto">
            <a:xfrm>
              <a:off x="4608" y="3888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D3</a:t>
              </a:r>
            </a:p>
          </p:txBody>
        </p:sp>
        <p:sp>
          <p:nvSpPr>
            <p:cNvPr id="43" name="Text Box 77"/>
            <p:cNvSpPr txBox="1">
              <a:spLocks noChangeArrowheads="1"/>
            </p:cNvSpPr>
            <p:nvPr/>
          </p:nvSpPr>
          <p:spPr bwMode="auto">
            <a:xfrm>
              <a:off x="4992" y="3456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D2</a:t>
              </a:r>
            </a:p>
          </p:txBody>
        </p:sp>
        <p:sp>
          <p:nvSpPr>
            <p:cNvPr id="44" name="Freeform 78"/>
            <p:cNvSpPr>
              <a:spLocks/>
            </p:cNvSpPr>
            <p:nvPr/>
          </p:nvSpPr>
          <p:spPr bwMode="auto">
            <a:xfrm>
              <a:off x="4240" y="2976"/>
              <a:ext cx="512" cy="480"/>
            </a:xfrm>
            <a:custGeom>
              <a:avLst/>
              <a:gdLst>
                <a:gd name="T0" fmla="*/ 32 w 512"/>
                <a:gd name="T1" fmla="*/ 480 h 480"/>
                <a:gd name="T2" fmla="*/ 80 w 512"/>
                <a:gd name="T3" fmla="*/ 96 h 480"/>
                <a:gd name="T4" fmla="*/ 512 w 512"/>
                <a:gd name="T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2" h="480">
                  <a:moveTo>
                    <a:pt x="32" y="480"/>
                  </a:moveTo>
                  <a:cubicBezTo>
                    <a:pt x="16" y="328"/>
                    <a:pt x="0" y="176"/>
                    <a:pt x="80" y="96"/>
                  </a:cubicBezTo>
                  <a:cubicBezTo>
                    <a:pt x="160" y="16"/>
                    <a:pt x="440" y="16"/>
                    <a:pt x="512" y="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4320" y="3696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82"/>
            <p:cNvGrpSpPr>
              <a:grpSpLocks/>
            </p:cNvGrpSpPr>
            <p:nvPr/>
          </p:nvGrpSpPr>
          <p:grpSpPr bwMode="auto">
            <a:xfrm>
              <a:off x="4704" y="3600"/>
              <a:ext cx="144" cy="240"/>
              <a:chOff x="4704" y="3600"/>
              <a:chExt cx="144" cy="240"/>
            </a:xfrm>
          </p:grpSpPr>
          <p:sp>
            <p:nvSpPr>
              <p:cNvPr id="49" name="Line 80"/>
              <p:cNvSpPr>
                <a:spLocks noChangeShapeType="1"/>
              </p:cNvSpPr>
              <p:nvPr/>
            </p:nvSpPr>
            <p:spPr bwMode="auto">
              <a:xfrm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Line 81"/>
              <p:cNvSpPr>
                <a:spLocks noChangeShapeType="1"/>
              </p:cNvSpPr>
              <p:nvPr/>
            </p:nvSpPr>
            <p:spPr bwMode="auto">
              <a:xfrm flipH="1"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Line 83"/>
            <p:cNvSpPr>
              <a:spLocks noChangeShapeType="1"/>
            </p:cNvSpPr>
            <p:nvPr/>
          </p:nvSpPr>
          <p:spPr bwMode="auto">
            <a:xfrm flipH="1" flipV="1">
              <a:off x="4272" y="3888"/>
              <a:ext cx="288" cy="19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4368" y="4032"/>
              <a:ext cx="96" cy="96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5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Computer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Browser, Web Server, Email, P2P Applications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is-IS" dirty="0">
                <a:solidFill>
                  <a:srgbClr val="FF0000"/>
                </a:solidFill>
              </a:rPr>
              <a:t>…</a:t>
            </a:r>
          </a:p>
          <a:p>
            <a:r>
              <a:rPr lang="is-IS" dirty="0"/>
              <a:t>Application Layer </a:t>
            </a:r>
            <a:r>
              <a:rPr lang="is-IS" dirty="0">
                <a:solidFill>
                  <a:srgbClr val="FF0000"/>
                </a:solidFill>
              </a:rPr>
              <a:t>(TCP – UDP Services)</a:t>
            </a:r>
            <a:r>
              <a:rPr lang="is-IS" dirty="0"/>
              <a:t> </a:t>
            </a:r>
            <a:r>
              <a:rPr lang="en-US" dirty="0"/>
              <a:t> </a:t>
            </a:r>
          </a:p>
          <a:p>
            <a:r>
              <a:rPr lang="en-US" dirty="0"/>
              <a:t>Web </a:t>
            </a:r>
            <a:r>
              <a:rPr lang="en-US" dirty="0">
                <a:solidFill>
                  <a:srgbClr val="FF0000"/>
                </a:solidFill>
              </a:rPr>
              <a:t>(Web Pages – Objects like html, jpeg, mp3,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is-IS" dirty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r>
              <a:rPr lang="en-US" dirty="0"/>
              <a:t>HTTP </a:t>
            </a:r>
            <a:r>
              <a:rPr lang="en-US" dirty="0">
                <a:solidFill>
                  <a:srgbClr val="FF0000"/>
                </a:solidFill>
              </a:rPr>
              <a:t>(TCP connection, port-80, persistent &amp; non-persistent conn.), Request &amp; Response Message format, Cookies, Web caches, FTP, Port-21</a:t>
            </a:r>
            <a:endParaRPr lang="en-US" dirty="0"/>
          </a:p>
          <a:p>
            <a:r>
              <a:rPr lang="en-US" dirty="0"/>
              <a:t>E-mail </a:t>
            </a:r>
            <a:r>
              <a:rPr lang="en-US" dirty="0">
                <a:solidFill>
                  <a:srgbClr val="FF0000"/>
                </a:solidFill>
              </a:rPr>
              <a:t>(User agent, Mail Server, SMTP port - 25), POP3, IMAP</a:t>
            </a:r>
          </a:p>
          <a:p>
            <a:r>
              <a:rPr lang="en-US" dirty="0"/>
              <a:t>DNS </a:t>
            </a:r>
            <a:r>
              <a:rPr lang="en-US" dirty="0">
                <a:solidFill>
                  <a:srgbClr val="FF0000"/>
                </a:solidFill>
              </a:rPr>
              <a:t>(Domain names to IP Address), hierarchy structure</a:t>
            </a:r>
            <a:endParaRPr lang="en-US" dirty="0"/>
          </a:p>
          <a:p>
            <a:r>
              <a:rPr lang="en-US" dirty="0"/>
              <a:t>Socket programming with TCP and UDP </a:t>
            </a:r>
            <a:r>
              <a:rPr lang="en-US" dirty="0">
                <a:solidFill>
                  <a:srgbClr val="FF0000"/>
                </a:solidFill>
              </a:rPr>
              <a:t>(TCP – </a:t>
            </a:r>
            <a:r>
              <a:rPr lang="en-US" dirty="0" err="1">
                <a:solidFill>
                  <a:srgbClr val="FF0000"/>
                </a:solidFill>
              </a:rPr>
              <a:t>Sock_Stream</a:t>
            </a:r>
            <a:r>
              <a:rPr lang="en-US" dirty="0">
                <a:solidFill>
                  <a:srgbClr val="FF0000"/>
                </a:solidFill>
              </a:rPr>
              <a:t>, UDP – </a:t>
            </a:r>
            <a:r>
              <a:rPr lang="en-US" dirty="0" err="1">
                <a:solidFill>
                  <a:srgbClr val="FF0000"/>
                </a:solidFill>
              </a:rPr>
              <a:t>Sock_DGram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85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1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P2P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95800" y="1041569"/>
            <a:ext cx="4455600" cy="5181600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ea typeface="ＭＳ Ｐゴシック" charset="-128"/>
              </a:rPr>
              <a:t>Peers (end systems)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directly</a:t>
            </a:r>
            <a:r>
              <a:rPr lang="en-US" altLang="en-US" sz="2400" dirty="0">
                <a:ea typeface="ＭＳ Ｐゴシック" charset="-128"/>
              </a:rPr>
              <a:t> communicate.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Get peers request service from other peers, provide service to other peers.</a:t>
            </a:r>
          </a:p>
          <a:p>
            <a:pPr lvl="1" algn="just"/>
            <a:r>
              <a:rPr lang="en-US" altLang="en-US" sz="2200" dirty="0">
                <a:solidFill>
                  <a:srgbClr val="CC0000"/>
                </a:solidFill>
                <a:ea typeface="ＭＳ Ｐゴシック" charset="-128"/>
              </a:rPr>
              <a:t>Self Scalability – </a:t>
            </a:r>
            <a:r>
              <a:rPr lang="en-US" altLang="en-US" sz="2200" dirty="0">
                <a:ea typeface="ＭＳ Ｐゴシック" charset="-128"/>
              </a:rPr>
              <a:t>New peers bring new service capacity, as well as new service demands</a:t>
            </a:r>
            <a:r>
              <a:rPr lang="en-US" altLang="en-US" sz="2000" dirty="0">
                <a:ea typeface="ＭＳ Ｐゴシック" charset="-128"/>
              </a:rPr>
              <a:t>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Peers are alternatingly connected and change IP addresses.</a:t>
            </a:r>
          </a:p>
          <a:p>
            <a:pPr lvl="1"/>
            <a:r>
              <a:rPr lang="en-US" altLang="en-US" sz="2200" dirty="0">
                <a:ea typeface="ＭＳ Ｐゴシック" charset="-128"/>
              </a:rPr>
              <a:t>Complex management</a:t>
            </a:r>
          </a:p>
          <a:p>
            <a:endParaRPr lang="en-US" dirty="0"/>
          </a:p>
        </p:txBody>
      </p:sp>
      <p:grpSp>
        <p:nvGrpSpPr>
          <p:cNvPr id="388" name="Group 566"/>
          <p:cNvGrpSpPr>
            <a:grpSpLocks/>
          </p:cNvGrpSpPr>
          <p:nvPr/>
        </p:nvGrpSpPr>
        <p:grpSpPr bwMode="auto">
          <a:xfrm>
            <a:off x="609600" y="1295400"/>
            <a:ext cx="3540125" cy="4545013"/>
            <a:chOff x="3277" y="974"/>
            <a:chExt cx="2230" cy="2863"/>
          </a:xfrm>
        </p:grpSpPr>
        <p:sp>
          <p:nvSpPr>
            <p:cNvPr id="771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72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146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7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773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4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5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6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7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8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9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0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1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2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3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84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144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5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85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6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7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8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9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0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1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2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3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4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5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6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7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8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9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0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1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2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3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04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127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8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9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0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1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2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3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4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5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6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7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8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9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0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1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2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143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05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118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9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20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21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122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125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26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23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4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6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1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113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16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17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14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5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7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10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0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0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105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8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9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06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7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8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09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9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9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97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0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1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8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9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9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08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8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8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89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92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93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0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1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0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0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81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84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85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82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3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11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12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0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73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76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77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74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75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3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0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65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8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9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66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67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4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0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57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0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1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8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9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5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0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49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52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3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0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1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6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0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41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44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45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42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3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7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0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33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36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37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4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5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8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016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18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9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0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1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2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3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4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5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6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7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8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9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17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9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002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04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5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6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7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8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9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0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1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2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3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4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5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03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0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21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000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1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2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998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9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3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996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7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4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994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5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825" name="Picture 779" descr="car_icon_small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6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992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7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960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1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2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4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5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90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91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6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7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8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9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8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9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0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6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7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1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2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4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5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3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4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6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7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8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9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0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1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2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3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8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928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9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0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1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2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33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8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9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34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35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6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7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36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7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38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4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5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39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40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2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3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41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2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3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4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5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6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7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8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9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0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1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9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905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6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7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908" name="Picture 853" descr="screen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9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0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1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2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3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4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15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22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3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4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5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6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7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16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7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0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882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3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4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85" name="Picture 877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6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7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8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9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0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1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92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99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0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1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2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3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4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3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4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5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6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7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8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1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859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0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1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62" name="Picture 901" descr="screen"/>
              <p:cNvPicPr>
                <a:picLocks noChangeAspect="1" noChangeArrowheads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3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4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5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6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7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8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69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76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7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8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9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0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1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0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1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2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3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4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5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2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857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8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3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834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5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6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37" name="Picture 928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8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39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0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1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2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3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44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51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2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3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4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5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6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45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6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7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8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9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0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148" name="Line 1034"/>
          <p:cNvSpPr>
            <a:spLocks noChangeShapeType="1"/>
          </p:cNvSpPr>
          <p:nvPr/>
        </p:nvSpPr>
        <p:spPr bwMode="auto">
          <a:xfrm flipH="1">
            <a:off x="1628775" y="1601788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49" name="Line 1035"/>
          <p:cNvSpPr>
            <a:spLocks noChangeShapeType="1"/>
          </p:cNvSpPr>
          <p:nvPr/>
        </p:nvSpPr>
        <p:spPr bwMode="auto">
          <a:xfrm>
            <a:off x="973137" y="2187575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0" name="Line 1036"/>
          <p:cNvSpPr>
            <a:spLocks noChangeShapeType="1"/>
          </p:cNvSpPr>
          <p:nvPr/>
        </p:nvSpPr>
        <p:spPr bwMode="auto">
          <a:xfrm>
            <a:off x="1682750" y="3330575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1" name="Text Box 1037"/>
          <p:cNvSpPr txBox="1">
            <a:spLocks noChangeArrowheads="1"/>
          </p:cNvSpPr>
          <p:nvPr/>
        </p:nvSpPr>
        <p:spPr bwMode="auto">
          <a:xfrm>
            <a:off x="2539897" y="1361813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Peer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152" name="Text Box 1037"/>
          <p:cNvSpPr txBox="1">
            <a:spLocks noChangeArrowheads="1"/>
          </p:cNvSpPr>
          <p:nvPr/>
        </p:nvSpPr>
        <p:spPr bwMode="auto">
          <a:xfrm>
            <a:off x="370298" y="4917840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Peer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153" name="Text Box 1037"/>
          <p:cNvSpPr txBox="1">
            <a:spLocks noChangeArrowheads="1"/>
          </p:cNvSpPr>
          <p:nvPr/>
        </p:nvSpPr>
        <p:spPr bwMode="auto">
          <a:xfrm>
            <a:off x="2396456" y="5624223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Peer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67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" grpId="0" animBg="1"/>
      <p:bldP spid="1149" grpId="0" animBg="1"/>
      <p:bldP spid="1150" grpId="0" animBg="1"/>
      <p:bldP spid="1151" grpId="0"/>
      <p:bldP spid="1152" grpId="0"/>
      <p:bldP spid="11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0" y="4129355"/>
            <a:ext cx="4462122" cy="2286000"/>
            <a:chOff x="-4114800" y="4051439"/>
            <a:chExt cx="4997577" cy="2619375"/>
          </a:xfrm>
        </p:grpSpPr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0190" y="4051439"/>
              <a:ext cx="354330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21512" y="4057235"/>
              <a:ext cx="1004289" cy="340519"/>
            </a:xfrm>
            <a:prstGeom prst="wedgeRoundRectCallout">
              <a:avLst>
                <a:gd name="adj1" fmla="val -46630"/>
                <a:gd name="adj2" fmla="val 116206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4114800" y="4227495"/>
              <a:ext cx="1004289" cy="340519"/>
            </a:xfrm>
            <a:prstGeom prst="wedgeRoundRectCallout">
              <a:avLst>
                <a:gd name="adj1" fmla="val 67181"/>
                <a:gd name="adj2" fmla="val 120682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P1</a:t>
              </a: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02652" y="5040052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5620663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Communicating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000" dirty="0">
                <a:latin typeface="+mn-lt"/>
              </a:rPr>
              <a:t>What is Process?</a:t>
            </a:r>
          </a:p>
          <a:p>
            <a:pPr lvl="0"/>
            <a:r>
              <a:rPr lang="en-IN" sz="2000" dirty="0">
                <a:latin typeface="+mn-lt"/>
              </a:rPr>
              <a:t>A process is an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instance of a program </a:t>
            </a:r>
            <a:r>
              <a:rPr lang="en-IN" sz="2000" dirty="0">
                <a:latin typeface="+mn-lt"/>
              </a:rPr>
              <a:t>running in a computer.</a:t>
            </a:r>
          </a:p>
          <a:p>
            <a:pPr lvl="0"/>
            <a:r>
              <a:rPr lang="en-IN" sz="2000" dirty="0">
                <a:latin typeface="+mn-lt"/>
              </a:rPr>
              <a:t>We can say that process is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program</a:t>
            </a:r>
            <a:r>
              <a:rPr lang="en-IN" sz="2000" dirty="0">
                <a:latin typeface="+mn-lt"/>
              </a:rPr>
              <a:t> under execution.</a:t>
            </a:r>
            <a:endParaRPr lang="en-US" sz="2000" dirty="0">
              <a:latin typeface="+mn-lt"/>
            </a:endParaRPr>
          </a:p>
          <a:p>
            <a:pPr algn="just"/>
            <a:r>
              <a:rPr lang="en-US" altLang="en-US" sz="2000" dirty="0">
                <a:latin typeface="+mn-lt"/>
                <a:ea typeface="ＭＳ Ｐゴシック" charset="-128"/>
              </a:rPr>
              <a:t>Within same host, two processes communicate using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inter-process communication (IPC).</a:t>
            </a:r>
          </a:p>
          <a:p>
            <a:r>
              <a:rPr lang="en-US" altLang="en-US" sz="2000" dirty="0">
                <a:latin typeface="+mn-lt"/>
                <a:ea typeface="ＭＳ Ｐゴシック" charset="-128"/>
              </a:rPr>
              <a:t>Process in different hosts communicate by exchanging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messages</a:t>
            </a:r>
            <a:r>
              <a:rPr lang="en-US" altLang="en-US" sz="2000" dirty="0">
                <a:solidFill>
                  <a:srgbClr val="CC0000"/>
                </a:solidFill>
                <a:latin typeface="+mn-lt"/>
                <a:ea typeface="ＭＳ Ｐゴシック" charset="-128"/>
              </a:rPr>
              <a:t>.</a:t>
            </a: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Client p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rocess: </a:t>
            </a:r>
            <a:r>
              <a:rPr lang="en-US" sz="2000" dirty="0">
                <a:latin typeface="+mn-lt"/>
              </a:rPr>
              <a:t>A process that initiates communication.</a:t>
            </a: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Server p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rocess: </a:t>
            </a:r>
            <a:r>
              <a:rPr lang="en-US" sz="2000" dirty="0">
                <a:latin typeface="+mn-lt"/>
              </a:rPr>
              <a:t>A process that waits to be contacted.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2" name="C Program" descr="Image result for c progra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75" y="2369339"/>
            <a:ext cx="6473625" cy="404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IPC"/>
          <p:cNvGrpSpPr/>
          <p:nvPr/>
        </p:nvGrpSpPr>
        <p:grpSpPr>
          <a:xfrm>
            <a:off x="2495550" y="3048000"/>
            <a:ext cx="4514850" cy="3390900"/>
            <a:chOff x="573473" y="2170140"/>
            <a:chExt cx="4514850" cy="3390900"/>
          </a:xfrm>
        </p:grpSpPr>
        <p:pic>
          <p:nvPicPr>
            <p:cNvPr id="1030" name="IPC1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" y="2170140"/>
              <a:ext cx="45148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IPC" descr="Related image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746072"/>
              <a:ext cx="2819399" cy="116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71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00578E-6 L 0.12031 0.029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14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6 0.00069 L -0.17152 -0.009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96286" y="3906025"/>
            <a:ext cx="2606675" cy="2353563"/>
            <a:chOff x="5396286" y="3906025"/>
            <a:chExt cx="2606675" cy="2353563"/>
          </a:xfrm>
        </p:grpSpPr>
        <p:sp>
          <p:nvSpPr>
            <p:cNvPr id="220" name="Freeform 66"/>
            <p:cNvSpPr>
              <a:spLocks/>
            </p:cNvSpPr>
            <p:nvPr/>
          </p:nvSpPr>
          <p:spPr bwMode="auto">
            <a:xfrm>
              <a:off x="6752011" y="3915550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4" name="Rectangle 23"/>
            <p:cNvSpPr>
              <a:spLocks noChangeArrowheads="1"/>
            </p:cNvSpPr>
            <p:nvPr/>
          </p:nvSpPr>
          <p:spPr bwMode="auto">
            <a:xfrm>
              <a:off x="5477248" y="3906025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45" name="Rectangle 24"/>
            <p:cNvSpPr>
              <a:spLocks noChangeArrowheads="1"/>
            </p:cNvSpPr>
            <p:nvPr/>
          </p:nvSpPr>
          <p:spPr bwMode="auto">
            <a:xfrm>
              <a:off x="5439148" y="3960000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46" name="Line 25"/>
            <p:cNvSpPr>
              <a:spLocks noChangeShapeType="1"/>
            </p:cNvSpPr>
            <p:nvPr/>
          </p:nvSpPr>
          <p:spPr bwMode="auto">
            <a:xfrm>
              <a:off x="5448673" y="472041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7" name="Text Box 26"/>
            <p:cNvSpPr txBox="1">
              <a:spLocks noChangeArrowheads="1"/>
            </p:cNvSpPr>
            <p:nvPr/>
          </p:nvSpPr>
          <p:spPr bwMode="auto">
            <a:xfrm>
              <a:off x="5405811" y="470295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48" name="Line 27"/>
            <p:cNvSpPr>
              <a:spLocks noChangeShapeType="1"/>
            </p:cNvSpPr>
            <p:nvPr/>
          </p:nvSpPr>
          <p:spPr bwMode="auto">
            <a:xfrm>
              <a:off x="5456611" y="50410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9" name="Line 28"/>
            <p:cNvSpPr>
              <a:spLocks noChangeShapeType="1"/>
            </p:cNvSpPr>
            <p:nvPr/>
          </p:nvSpPr>
          <p:spPr bwMode="auto">
            <a:xfrm>
              <a:off x="5442323" y="53506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0" name="Line 29"/>
            <p:cNvSpPr>
              <a:spLocks noChangeShapeType="1"/>
            </p:cNvSpPr>
            <p:nvPr/>
          </p:nvSpPr>
          <p:spPr bwMode="auto">
            <a:xfrm>
              <a:off x="5442323" y="56364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1" name="Text Box 26"/>
            <p:cNvSpPr txBox="1">
              <a:spLocks noChangeArrowheads="1"/>
            </p:cNvSpPr>
            <p:nvPr/>
          </p:nvSpPr>
          <p:spPr bwMode="auto">
            <a:xfrm>
              <a:off x="5440736" y="395047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52" name="Text Box 26"/>
            <p:cNvSpPr txBox="1">
              <a:spLocks noChangeArrowheads="1"/>
            </p:cNvSpPr>
            <p:nvPr/>
          </p:nvSpPr>
          <p:spPr bwMode="auto">
            <a:xfrm>
              <a:off x="5396286" y="560782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53" name="Text Box 26"/>
            <p:cNvSpPr txBox="1">
              <a:spLocks noChangeArrowheads="1"/>
            </p:cNvSpPr>
            <p:nvPr/>
          </p:nvSpPr>
          <p:spPr bwMode="auto">
            <a:xfrm>
              <a:off x="5415336" y="532207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54" name="Text Box 26"/>
            <p:cNvSpPr txBox="1">
              <a:spLocks noChangeArrowheads="1"/>
            </p:cNvSpPr>
            <p:nvPr/>
          </p:nvSpPr>
          <p:spPr bwMode="auto">
            <a:xfrm>
              <a:off x="5405811" y="502680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70" name="Group 99"/>
            <p:cNvGrpSpPr>
              <a:grpSpLocks/>
            </p:cNvGrpSpPr>
            <p:nvPr/>
          </p:nvGrpSpPr>
          <p:grpSpPr bwMode="auto">
            <a:xfrm flipH="1">
              <a:off x="7283823" y="5486476"/>
              <a:ext cx="719138" cy="773112"/>
              <a:chOff x="-44" y="1472"/>
              <a:chExt cx="981" cy="1105"/>
            </a:xfrm>
          </p:grpSpPr>
          <p:pic>
            <p:nvPicPr>
              <p:cNvPr id="271" name="Picture 1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2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2" name="Freeform 101"/>
              <p:cNvSpPr>
                <a:spLocks/>
              </p:cNvSpPr>
              <p:nvPr/>
            </p:nvSpPr>
            <p:spPr bwMode="auto">
              <a:xfrm flipH="1">
                <a:off x="374" y="1581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87748" y="3934600"/>
            <a:ext cx="2524125" cy="2130425"/>
            <a:chOff x="587748" y="3934600"/>
            <a:chExt cx="2524125" cy="2130425"/>
          </a:xfrm>
        </p:grpSpPr>
        <p:sp>
          <p:nvSpPr>
            <p:cNvPr id="226" name="Freeform 45"/>
            <p:cNvSpPr>
              <a:spLocks/>
            </p:cNvSpPr>
            <p:nvPr/>
          </p:nvSpPr>
          <p:spPr bwMode="auto">
            <a:xfrm>
              <a:off x="1011611" y="3979050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7" name="Rectangle 23"/>
            <p:cNvSpPr>
              <a:spLocks noChangeArrowheads="1"/>
            </p:cNvSpPr>
            <p:nvPr/>
          </p:nvSpPr>
          <p:spPr bwMode="auto">
            <a:xfrm>
              <a:off x="1814886" y="3934600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28" name="Rectangle 24"/>
            <p:cNvSpPr>
              <a:spLocks noChangeArrowheads="1"/>
            </p:cNvSpPr>
            <p:nvPr/>
          </p:nvSpPr>
          <p:spPr bwMode="auto">
            <a:xfrm>
              <a:off x="1776786" y="3988575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29" name="Line 25"/>
            <p:cNvSpPr>
              <a:spLocks noChangeShapeType="1"/>
            </p:cNvSpPr>
            <p:nvPr/>
          </p:nvSpPr>
          <p:spPr bwMode="auto">
            <a:xfrm>
              <a:off x="1786311" y="47489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0" name="Text Box 26"/>
            <p:cNvSpPr txBox="1">
              <a:spLocks noChangeArrowheads="1"/>
            </p:cNvSpPr>
            <p:nvPr/>
          </p:nvSpPr>
          <p:spPr bwMode="auto">
            <a:xfrm>
              <a:off x="1743448" y="473152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31" name="Line 27"/>
            <p:cNvSpPr>
              <a:spLocks noChangeShapeType="1"/>
            </p:cNvSpPr>
            <p:nvPr/>
          </p:nvSpPr>
          <p:spPr bwMode="auto">
            <a:xfrm>
              <a:off x="1794248" y="506966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2" name="Line 28"/>
            <p:cNvSpPr>
              <a:spLocks noChangeShapeType="1"/>
            </p:cNvSpPr>
            <p:nvPr/>
          </p:nvSpPr>
          <p:spPr bwMode="auto">
            <a:xfrm>
              <a:off x="1779961" y="5379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3" name="Line 29"/>
            <p:cNvSpPr>
              <a:spLocks noChangeShapeType="1"/>
            </p:cNvSpPr>
            <p:nvPr/>
          </p:nvSpPr>
          <p:spPr bwMode="auto">
            <a:xfrm>
              <a:off x="1779961" y="566497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4" name="Text Box 26"/>
            <p:cNvSpPr txBox="1">
              <a:spLocks noChangeArrowheads="1"/>
            </p:cNvSpPr>
            <p:nvPr/>
          </p:nvSpPr>
          <p:spPr bwMode="auto">
            <a:xfrm>
              <a:off x="1778373" y="397905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35" name="Text Box 26"/>
            <p:cNvSpPr txBox="1">
              <a:spLocks noChangeArrowheads="1"/>
            </p:cNvSpPr>
            <p:nvPr/>
          </p:nvSpPr>
          <p:spPr bwMode="auto">
            <a:xfrm>
              <a:off x="1733923" y="563640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36" name="Text Box 26"/>
            <p:cNvSpPr txBox="1">
              <a:spLocks noChangeArrowheads="1"/>
            </p:cNvSpPr>
            <p:nvPr/>
          </p:nvSpPr>
          <p:spPr bwMode="auto">
            <a:xfrm>
              <a:off x="1752973" y="535065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37" name="Text Box 26"/>
            <p:cNvSpPr txBox="1">
              <a:spLocks noChangeArrowheads="1"/>
            </p:cNvSpPr>
            <p:nvPr/>
          </p:nvSpPr>
          <p:spPr bwMode="auto">
            <a:xfrm>
              <a:off x="1743448" y="505537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67" name="Group 96"/>
            <p:cNvGrpSpPr>
              <a:grpSpLocks/>
            </p:cNvGrpSpPr>
            <p:nvPr/>
          </p:nvGrpSpPr>
          <p:grpSpPr bwMode="auto">
            <a:xfrm>
              <a:off x="587748" y="5291912"/>
              <a:ext cx="719138" cy="773113"/>
              <a:chOff x="-44" y="1473"/>
              <a:chExt cx="981" cy="1105"/>
            </a:xfrm>
          </p:grpSpPr>
          <p:pic>
            <p:nvPicPr>
              <p:cNvPr id="268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9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process sends messages into, and receives messages from; the network through a software interface called a </a:t>
            </a:r>
            <a:r>
              <a:rPr lang="en-IN" dirty="0">
                <a:solidFill>
                  <a:srgbClr val="C00000"/>
                </a:solidFill>
              </a:rPr>
              <a:t>socket</a:t>
            </a:r>
            <a:r>
              <a:rPr lang="en-IN" dirty="0"/>
              <a:t>.</a:t>
            </a:r>
            <a:endParaRPr lang="en-US" altLang="en-US" dirty="0">
              <a:latin typeface="Gill Sans MT" charset="0"/>
              <a:ea typeface="ＭＳ Ｐゴシック" charset="-128"/>
            </a:endParaRPr>
          </a:p>
          <a:p>
            <a:r>
              <a:rPr lang="en-IN" dirty="0"/>
              <a:t>A process is similar to a </a:t>
            </a:r>
            <a:r>
              <a:rPr lang="en-IN" dirty="0">
                <a:solidFill>
                  <a:srgbClr val="C00000"/>
                </a:solidFill>
              </a:rPr>
              <a:t>house</a:t>
            </a:r>
            <a:r>
              <a:rPr lang="en-IN" dirty="0"/>
              <a:t> and its socket is similar to its </a:t>
            </a:r>
            <a:r>
              <a:rPr lang="en-IN" dirty="0">
                <a:solidFill>
                  <a:srgbClr val="C00000"/>
                </a:solidFill>
              </a:rPr>
              <a:t>door</a:t>
            </a:r>
            <a:r>
              <a:rPr lang="en-IN" dirty="0"/>
              <a:t>. 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passes message out door.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relies on transport infrastructure on other side of door to deliver message to socket at receiving process.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832598" y="3999687"/>
            <a:ext cx="917575" cy="406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7"/>
          <p:cNvSpPr>
            <a:spLocks/>
          </p:cNvSpPr>
          <p:nvPr/>
        </p:nvSpPr>
        <p:spPr bwMode="auto">
          <a:xfrm>
            <a:off x="3437311" y="5212537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2" name="Text Box 51"/>
          <p:cNvSpPr txBox="1">
            <a:spLocks noChangeArrowheads="1"/>
          </p:cNvSpPr>
          <p:nvPr/>
        </p:nvSpPr>
        <p:spPr bwMode="auto">
          <a:xfrm>
            <a:off x="3875461" y="5344300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Internet</a:t>
            </a:r>
          </a:p>
        </p:txBody>
      </p:sp>
      <p:sp>
        <p:nvSpPr>
          <p:cNvPr id="223" name="Line 52"/>
          <p:cNvSpPr>
            <a:spLocks noChangeShapeType="1"/>
          </p:cNvSpPr>
          <p:nvPr/>
        </p:nvSpPr>
        <p:spPr bwMode="auto">
          <a:xfrm>
            <a:off x="3196011" y="5755462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25" name="Text Box 56"/>
          <p:cNvSpPr txBox="1">
            <a:spLocks noChangeArrowheads="1"/>
          </p:cNvSpPr>
          <p:nvPr/>
        </p:nvSpPr>
        <p:spPr bwMode="auto">
          <a:xfrm>
            <a:off x="7194923" y="4080650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controlled by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app developer</a:t>
            </a:r>
          </a:p>
        </p:txBody>
      </p:sp>
      <p:sp>
        <p:nvSpPr>
          <p:cNvPr id="238" name="Oval 57"/>
          <p:cNvSpPr>
            <a:spLocks noChangeArrowheads="1"/>
          </p:cNvSpPr>
          <p:nvPr/>
        </p:nvSpPr>
        <p:spPr bwMode="auto">
          <a:xfrm>
            <a:off x="1911723" y="4253687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process</a:t>
            </a:r>
          </a:p>
        </p:txBody>
      </p:sp>
      <p:grpSp>
        <p:nvGrpSpPr>
          <p:cNvPr id="239" name="Group 58"/>
          <p:cNvGrpSpPr>
            <a:grpSpLocks/>
          </p:cNvGrpSpPr>
          <p:nvPr/>
        </p:nvGrpSpPr>
        <p:grpSpPr bwMode="auto">
          <a:xfrm>
            <a:off x="2159373" y="4614050"/>
            <a:ext cx="546100" cy="225425"/>
            <a:chOff x="1287" y="2524"/>
            <a:chExt cx="260" cy="100"/>
          </a:xfrm>
        </p:grpSpPr>
        <p:sp>
          <p:nvSpPr>
            <p:cNvPr id="24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55" name="Oval 78"/>
          <p:cNvSpPr>
            <a:spLocks noChangeArrowheads="1"/>
          </p:cNvSpPr>
          <p:nvPr/>
        </p:nvSpPr>
        <p:spPr bwMode="auto">
          <a:xfrm>
            <a:off x="5574086" y="4225112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process</a:t>
            </a:r>
          </a:p>
        </p:txBody>
      </p:sp>
      <p:grpSp>
        <p:nvGrpSpPr>
          <p:cNvPr id="256" name="Group 79"/>
          <p:cNvGrpSpPr>
            <a:grpSpLocks/>
          </p:cNvGrpSpPr>
          <p:nvPr/>
        </p:nvGrpSpPr>
        <p:grpSpPr bwMode="auto">
          <a:xfrm>
            <a:off x="5821736" y="4585475"/>
            <a:ext cx="546100" cy="225425"/>
            <a:chOff x="1287" y="2524"/>
            <a:chExt cx="260" cy="100"/>
          </a:xfrm>
        </p:grpSpPr>
        <p:sp>
          <p:nvSpPr>
            <p:cNvPr id="257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8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9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60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61" name="Line 88"/>
          <p:cNvSpPr>
            <a:spLocks noChangeShapeType="1"/>
          </p:cNvSpPr>
          <p:nvPr/>
        </p:nvSpPr>
        <p:spPr bwMode="auto">
          <a:xfrm flipH="1">
            <a:off x="6631361" y="4356875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56786" y="4782325"/>
            <a:ext cx="1423987" cy="1023937"/>
            <a:chOff x="6856786" y="4782325"/>
            <a:chExt cx="1423987" cy="1023937"/>
          </a:xfrm>
        </p:grpSpPr>
        <p:sp>
          <p:nvSpPr>
            <p:cNvPr id="262" name="Line 89"/>
            <p:cNvSpPr>
              <a:spLocks noChangeShapeType="1"/>
            </p:cNvSpPr>
            <p:nvPr/>
          </p:nvSpPr>
          <p:spPr bwMode="auto">
            <a:xfrm>
              <a:off x="6856786" y="4782325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4" name="Text Box 53"/>
            <p:cNvSpPr txBox="1">
              <a:spLocks noChangeArrowheads="1"/>
            </p:cNvSpPr>
            <p:nvPr/>
          </p:nvSpPr>
          <p:spPr bwMode="auto">
            <a:xfrm>
              <a:off x="7217148" y="4980762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63" name="Line 90"/>
            <p:cNvSpPr>
              <a:spLocks noChangeShapeType="1"/>
            </p:cNvSpPr>
            <p:nvPr/>
          </p:nvSpPr>
          <p:spPr bwMode="auto">
            <a:xfrm flipH="1">
              <a:off x="6858000" y="528238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64" name="Text Box 56"/>
          <p:cNvSpPr txBox="1">
            <a:spLocks noChangeArrowheads="1"/>
          </p:cNvSpPr>
          <p:nvPr/>
        </p:nvSpPr>
        <p:spPr bwMode="auto">
          <a:xfrm>
            <a:off x="3794498" y="4037787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socket</a:t>
            </a:r>
          </a:p>
        </p:txBody>
      </p:sp>
      <p:sp>
        <p:nvSpPr>
          <p:cNvPr id="265" name="Line 92"/>
          <p:cNvSpPr>
            <a:spLocks noChangeShapeType="1"/>
          </p:cNvSpPr>
          <p:nvPr/>
        </p:nvSpPr>
        <p:spPr bwMode="auto">
          <a:xfrm flipV="1">
            <a:off x="2797548" y="423781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66" name="Line 93"/>
          <p:cNvSpPr>
            <a:spLocks noChangeShapeType="1"/>
          </p:cNvSpPr>
          <p:nvPr/>
        </p:nvSpPr>
        <p:spPr bwMode="auto">
          <a:xfrm flipH="1" flipV="1">
            <a:off x="4732711" y="4226700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88938" y="4096874"/>
            <a:ext cx="6706031" cy="1649412"/>
            <a:chOff x="1188938" y="4096874"/>
            <a:chExt cx="6706031" cy="1649412"/>
          </a:xfrm>
        </p:grpSpPr>
        <p:pic>
          <p:nvPicPr>
            <p:cNvPr id="2050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58" r="17080"/>
            <a:stretch/>
          </p:blipFill>
          <p:spPr bwMode="auto">
            <a:xfrm>
              <a:off x="1188938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58" r="17080"/>
            <a:stretch/>
          </p:blipFill>
          <p:spPr bwMode="auto">
            <a:xfrm flipH="1">
              <a:off x="5896351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828738" y="5141767"/>
            <a:ext cx="757849" cy="63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320258" y="3526632"/>
            <a:ext cx="1295400" cy="570242"/>
          </a:xfrm>
          <a:prstGeom prst="wedgeRoundRectCallout">
            <a:avLst>
              <a:gd name="adj1" fmla="val 94461"/>
              <a:gd name="adj2" fmla="val 887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320258" y="5493857"/>
            <a:ext cx="1295400" cy="570242"/>
          </a:xfrm>
          <a:prstGeom prst="wedgeRoundRectCallout">
            <a:avLst>
              <a:gd name="adj1" fmla="val 125049"/>
              <a:gd name="adj2" fmla="val -11973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346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30764 -0.0071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8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1" grpId="0" animBg="1"/>
      <p:bldP spid="222" grpId="0"/>
      <p:bldP spid="223" grpId="0" animBg="1"/>
      <p:bldP spid="225" grpId="0"/>
      <p:bldP spid="238" grpId="0" animBg="1"/>
      <p:bldP spid="255" grpId="0" animBg="1"/>
      <p:bldP spid="261" grpId="0" animBg="1"/>
      <p:bldP spid="264" grpId="0"/>
      <p:bldP spid="265" grpId="0" animBg="1"/>
      <p:bldP spid="266" grpId="0" animBg="1"/>
      <p:bldP spid="7" grpId="0" animBg="1"/>
      <p:bldP spid="7" grpId="1" animBg="1"/>
      <p:bldP spid="66" grpId="0" animBg="1"/>
      <p:bldP spid="6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Recall that a </a:t>
            </a:r>
            <a:r>
              <a:rPr lang="en-US" altLang="en-US" sz="2000" b="1" dirty="0">
                <a:solidFill>
                  <a:srgbClr val="C00000"/>
                </a:solidFill>
              </a:rPr>
              <a:t>socket</a:t>
            </a:r>
            <a:r>
              <a:rPr lang="en-US" altLang="en-US" sz="2000" dirty="0"/>
              <a:t> is the </a:t>
            </a:r>
            <a:r>
              <a:rPr lang="en-US" altLang="en-US" sz="2000" b="1" dirty="0">
                <a:solidFill>
                  <a:srgbClr val="C00000"/>
                </a:solidFill>
              </a:rPr>
              <a:t>interface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between the application process and the transport layer protocol.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For </a:t>
            </a:r>
            <a:r>
              <a:rPr lang="en-US" altLang="en-US" sz="2000" b="1" dirty="0">
                <a:solidFill>
                  <a:srgbClr val="C00000"/>
                </a:solidFill>
              </a:rPr>
              <a:t>develop</a:t>
            </a:r>
            <a:r>
              <a:rPr lang="en-US" altLang="en-US" sz="2000" dirty="0"/>
              <a:t> an application, </a:t>
            </a:r>
            <a:r>
              <a:rPr lang="en-US" altLang="en-US" sz="2000" b="1" dirty="0">
                <a:solidFill>
                  <a:srgbClr val="C00000"/>
                </a:solidFill>
              </a:rPr>
              <a:t>choose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available transport layer protocol.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Pick the protocol with the </a:t>
            </a:r>
            <a:r>
              <a:rPr lang="en-US" altLang="en-US" sz="2000" b="1" dirty="0">
                <a:solidFill>
                  <a:srgbClr val="C00000"/>
                </a:solidFill>
              </a:rPr>
              <a:t>services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that best match the needs of your application.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rgbClr val="C00000"/>
                </a:solidFill>
              </a:rPr>
              <a:t>Example</a:t>
            </a:r>
            <a:r>
              <a:rPr lang="en-US" altLang="en-US" sz="2000" dirty="0"/>
              <a:t>: Choose either Train or Airplane transport for travel between two cities.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Classify services with four parameters.</a:t>
            </a:r>
          </a:p>
          <a:p>
            <a:pPr algn="just">
              <a:lnSpc>
                <a:spcPct val="134000"/>
              </a:lnSpc>
            </a:pPr>
            <a:endParaRPr lang="en-US" altLang="en-US" sz="2600" dirty="0"/>
          </a:p>
          <a:p>
            <a:pPr algn="just">
              <a:lnSpc>
                <a:spcPct val="134000"/>
              </a:lnSpc>
            </a:pPr>
            <a:endParaRPr lang="en-US" dirty="0"/>
          </a:p>
          <a:p>
            <a:pPr lvl="1"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00" y="2201132"/>
            <a:ext cx="2362200" cy="2675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50" y="1993914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438" y="2279258"/>
            <a:ext cx="2912361" cy="265376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62094" y="1762547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Reliable Data Transfer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1859" y="1755477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Throughput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862093" y="3543314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Timing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90421" y="3520791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9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10560</TotalTime>
  <Words>4236</Words>
  <Application>Microsoft Office PowerPoint</Application>
  <PresentationFormat>On-screen Show (4:3)</PresentationFormat>
  <Paragraphs>697</Paragraphs>
  <Slides>57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5" baseType="lpstr">
      <vt:lpstr>ＭＳ Ｐゴシック</vt:lpstr>
      <vt:lpstr>Arial</vt:lpstr>
      <vt:lpstr>Calibri</vt:lpstr>
      <vt:lpstr>Comic Sans MS</vt:lpstr>
      <vt:lpstr>Courier</vt:lpstr>
      <vt:lpstr>Courier New</vt:lpstr>
      <vt:lpstr>Gill Sans MT</vt:lpstr>
      <vt:lpstr>Open Sans</vt:lpstr>
      <vt:lpstr>Open Sans Bold</vt:lpstr>
      <vt:lpstr>Open Sans Extrabold</vt:lpstr>
      <vt:lpstr>Open Sans Light</vt:lpstr>
      <vt:lpstr>Open Sans Semibold</vt:lpstr>
      <vt:lpstr>Tahoma</vt:lpstr>
      <vt:lpstr>Times New Roman</vt:lpstr>
      <vt:lpstr>Wingdings</vt:lpstr>
      <vt:lpstr>ZapfDingbats</vt:lpstr>
      <vt:lpstr>ZapfDingbatsITC</vt:lpstr>
      <vt:lpstr>Office Theme</vt:lpstr>
      <vt:lpstr>PowerPoint Presentation</vt:lpstr>
      <vt:lpstr>Network Applications</vt:lpstr>
      <vt:lpstr>Network Applications - Examples</vt:lpstr>
      <vt:lpstr>Network Application Architecture</vt:lpstr>
      <vt:lpstr>Client-Server Architecture</vt:lpstr>
      <vt:lpstr>P2P Architecture</vt:lpstr>
      <vt:lpstr>Process Communicating</vt:lpstr>
      <vt:lpstr>Socket</vt:lpstr>
      <vt:lpstr>Transport Services to Applications</vt:lpstr>
      <vt:lpstr>Transport Services to Applications</vt:lpstr>
      <vt:lpstr>Transport Services to Applications</vt:lpstr>
      <vt:lpstr>Internet Transport Protocols Services</vt:lpstr>
      <vt:lpstr>Internet Applications</vt:lpstr>
      <vt:lpstr>Web &amp; HTTP</vt:lpstr>
      <vt:lpstr>Web </vt:lpstr>
      <vt:lpstr>Web and HTTP</vt:lpstr>
      <vt:lpstr>HTTP</vt:lpstr>
      <vt:lpstr>HTTP – Cont…</vt:lpstr>
      <vt:lpstr>HTTP - Cont...</vt:lpstr>
      <vt:lpstr>Non-persistent HTTP &amp; Persistent HTTP Connection </vt:lpstr>
      <vt:lpstr>Non-persistent &amp; Persistent Connection</vt:lpstr>
      <vt:lpstr>Non-persistent HTTP</vt:lpstr>
      <vt:lpstr>Non-persistent HTTP – Cont.…</vt:lpstr>
      <vt:lpstr>Non-persistent HTTP: Response time</vt:lpstr>
      <vt:lpstr>Persistent HTTP</vt:lpstr>
      <vt:lpstr>HTTP Message Format</vt:lpstr>
      <vt:lpstr>HTTP Request Message</vt:lpstr>
      <vt:lpstr>HTTP Request Message - Format</vt:lpstr>
      <vt:lpstr>HTTP Response Message</vt:lpstr>
      <vt:lpstr>HTTP Response Message - Format</vt:lpstr>
      <vt:lpstr>HTTP Response Status Codes</vt:lpstr>
      <vt:lpstr>User-Server interactions: Cookie</vt:lpstr>
      <vt:lpstr>Cookies - Example</vt:lpstr>
      <vt:lpstr>Web Caches (Proxy Server)</vt:lpstr>
      <vt:lpstr>Web Caches (Proxy Server) – Cont...</vt:lpstr>
      <vt:lpstr>Web Caches (Proxy Server) – Example</vt:lpstr>
      <vt:lpstr>FTP (File Transfer Protocol)</vt:lpstr>
      <vt:lpstr>FTP (File Transfer Protocol) – Cont…</vt:lpstr>
      <vt:lpstr>Electronic Mail (Email)</vt:lpstr>
      <vt:lpstr>Email - Cont…</vt:lpstr>
      <vt:lpstr>SMTP</vt:lpstr>
      <vt:lpstr>SMTP - Example</vt:lpstr>
      <vt:lpstr>Mail Access Protocols (POP3 and IMAP)</vt:lpstr>
      <vt:lpstr>POP3 – Post Office Version 3</vt:lpstr>
      <vt:lpstr>IMAP - Internet Mail Access Protocol</vt:lpstr>
      <vt:lpstr>DNS - Domain Name System</vt:lpstr>
      <vt:lpstr>DNS - Example</vt:lpstr>
      <vt:lpstr>DNS: A distributed - hierarchical database</vt:lpstr>
      <vt:lpstr>DNS – Cont…</vt:lpstr>
      <vt:lpstr>DNS - Example</vt:lpstr>
      <vt:lpstr>DNS name resolution example</vt:lpstr>
      <vt:lpstr>DNS name resolution example</vt:lpstr>
      <vt:lpstr>DNS – Cont...</vt:lpstr>
      <vt:lpstr>Socket Programming</vt:lpstr>
      <vt:lpstr>Type of Socket</vt:lpstr>
      <vt:lpstr>Outline - Summary</vt:lpstr>
      <vt:lpstr>Thank you</vt:lpstr>
    </vt:vector>
  </TitlesOfParts>
  <Company>Darshan Institute of Engg. &amp; Tech.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Administrator</cp:lastModifiedBy>
  <cp:revision>1167</cp:revision>
  <dcterms:created xsi:type="dcterms:W3CDTF">2013-05-17T03:00:03Z</dcterms:created>
  <dcterms:modified xsi:type="dcterms:W3CDTF">2019-02-09T03:25:41Z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17509318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S9.1.2</vt:lpwstr>
  </property>
</Properties>
</file>